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753" r:id="rId2"/>
    <p:sldId id="764" r:id="rId3"/>
    <p:sldId id="781" r:id="rId4"/>
    <p:sldId id="777" r:id="rId5"/>
    <p:sldId id="778" r:id="rId6"/>
    <p:sldId id="797" r:id="rId7"/>
    <p:sldId id="798" r:id="rId8"/>
    <p:sldId id="770" r:id="rId9"/>
    <p:sldId id="771" r:id="rId10"/>
    <p:sldId id="772" r:id="rId11"/>
    <p:sldId id="763" r:id="rId12"/>
    <p:sldId id="787" r:id="rId13"/>
    <p:sldId id="779" r:id="rId14"/>
    <p:sldId id="790" r:id="rId15"/>
    <p:sldId id="791" r:id="rId16"/>
    <p:sldId id="794" r:id="rId17"/>
    <p:sldId id="759" r:id="rId18"/>
    <p:sldId id="762" r:id="rId19"/>
    <p:sldId id="761" r:id="rId20"/>
    <p:sldId id="792" r:id="rId21"/>
    <p:sldId id="774" r:id="rId22"/>
    <p:sldId id="773" r:id="rId23"/>
    <p:sldId id="767" r:id="rId24"/>
    <p:sldId id="788" r:id="rId25"/>
    <p:sldId id="783" r:id="rId26"/>
    <p:sldId id="758" r:id="rId27"/>
    <p:sldId id="796" r:id="rId28"/>
    <p:sldId id="775" r:id="rId29"/>
  </p:sldIdLst>
  <p:sldSz cx="9144000" cy="6858000" type="screen4x3"/>
  <p:notesSz cx="6670675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00"/>
    <a:srgbClr val="213399"/>
    <a:srgbClr val="374AAB"/>
    <a:srgbClr val="1F318D"/>
    <a:srgbClr val="CCECFF"/>
    <a:srgbClr val="E60000"/>
    <a:srgbClr val="EDED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746" autoAdjust="0"/>
  </p:normalViewPr>
  <p:slideViewPr>
    <p:cSldViewPr>
      <p:cViewPr varScale="1">
        <p:scale>
          <a:sx n="68" d="100"/>
          <a:sy n="68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N20\Desktop\Sait%20Hoca\tabl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N20\Desktop\Sait%20Hoca\tabl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shiba\AppData\Local\Microsoft\Windows\Temporary%20Internet%20Files\Content.Outlook\BVEAOX3S\tablo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al__ma_Sayfas_1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al__ma_Sayfas_2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al__ma_Sayfas_3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N20\Desktop\Sait%20Hoca\tabl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4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Kitap2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Z143\Desktop\WB_sunum\wgidatas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plotArea>
      <c:layout/>
      <c:barChart>
        <c:barDir val="col"/>
        <c:grouping val="clustered"/>
        <c:ser>
          <c:idx val="0"/>
          <c:order val="0"/>
          <c:tx>
            <c:strRef>
              <c:f>Sayfa1!$A$4</c:f>
              <c:strCache>
                <c:ptCount val="1"/>
                <c:pt idx="0">
                  <c:v>1-249(SME)</c:v>
                </c:pt>
              </c:strCache>
            </c:strRef>
          </c:tx>
          <c:spPr>
            <a:solidFill>
              <a:srgbClr val="002060"/>
            </a:solidFill>
          </c:spPr>
          <c:dLbls>
            <c:showVal val="1"/>
          </c:dLbls>
          <c:cat>
            <c:strRef>
              <c:f>Sayfa1!$B$3:$F$3</c:f>
              <c:strCache>
                <c:ptCount val="5"/>
                <c:pt idx="0">
                  <c:v>The number of enterprises</c:v>
                </c:pt>
                <c:pt idx="1">
                  <c:v>Number of employees</c:v>
                </c:pt>
                <c:pt idx="2">
                  <c:v>Salary and wages</c:v>
                </c:pt>
                <c:pt idx="3">
                  <c:v>Turnover</c:v>
                </c:pt>
                <c:pt idx="4">
                  <c:v>Value added with factor cost</c:v>
                </c:pt>
              </c:strCache>
            </c:strRef>
          </c:cat>
          <c:val>
            <c:numRef>
              <c:f>Sayfa1!$B$4:$F$4</c:f>
              <c:numCache>
                <c:formatCode>General</c:formatCode>
                <c:ptCount val="5"/>
                <c:pt idx="0">
                  <c:v>99.8</c:v>
                </c:pt>
                <c:pt idx="1">
                  <c:v>73.5</c:v>
                </c:pt>
                <c:pt idx="2">
                  <c:v>54.1</c:v>
                </c:pt>
                <c:pt idx="3">
                  <c:v>62</c:v>
                </c:pt>
                <c:pt idx="4">
                  <c:v>53.5</c:v>
                </c:pt>
              </c:numCache>
            </c:numRef>
          </c:val>
        </c:ser>
        <c:ser>
          <c:idx val="1"/>
          <c:order val="1"/>
          <c:tx>
            <c:strRef>
              <c:f>Sayfa1!$A$5</c:f>
              <c:strCache>
                <c:ptCount val="1"/>
                <c:pt idx="0">
                  <c:v>250+</c:v>
                </c:pt>
              </c:strCache>
            </c:strRef>
          </c:tx>
          <c:spPr>
            <a:solidFill>
              <a:srgbClr val="FF0000"/>
            </a:solidFill>
          </c:spPr>
          <c:dLbls>
            <c:showVal val="1"/>
          </c:dLbls>
          <c:cat>
            <c:strRef>
              <c:f>Sayfa1!$B$3:$F$3</c:f>
              <c:strCache>
                <c:ptCount val="5"/>
                <c:pt idx="0">
                  <c:v>The number of enterprises</c:v>
                </c:pt>
                <c:pt idx="1">
                  <c:v>Number of employees</c:v>
                </c:pt>
                <c:pt idx="2">
                  <c:v>Salary and wages</c:v>
                </c:pt>
                <c:pt idx="3">
                  <c:v>Turnover</c:v>
                </c:pt>
                <c:pt idx="4">
                  <c:v>Value added with factor cost</c:v>
                </c:pt>
              </c:strCache>
            </c:strRef>
          </c:cat>
          <c:val>
            <c:numRef>
              <c:f>Sayfa1!$B$5:$F$5</c:f>
              <c:numCache>
                <c:formatCode>General</c:formatCode>
                <c:ptCount val="5"/>
                <c:pt idx="0">
                  <c:v>0.2</c:v>
                </c:pt>
                <c:pt idx="1">
                  <c:v>26.5</c:v>
                </c:pt>
                <c:pt idx="2">
                  <c:v>45.9</c:v>
                </c:pt>
                <c:pt idx="3">
                  <c:v>38</c:v>
                </c:pt>
                <c:pt idx="4">
                  <c:v>46.5</c:v>
                </c:pt>
              </c:numCache>
            </c:numRef>
          </c:val>
        </c:ser>
        <c:axId val="65385984"/>
        <c:axId val="65387520"/>
      </c:barChart>
      <c:catAx>
        <c:axId val="65385984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tr-TR"/>
          </a:p>
        </c:txPr>
        <c:crossAx val="65387520"/>
        <c:crosses val="autoZero"/>
        <c:auto val="1"/>
        <c:lblAlgn val="ctr"/>
        <c:lblOffset val="100"/>
      </c:catAx>
      <c:valAx>
        <c:axId val="65387520"/>
        <c:scaling>
          <c:orientation val="minMax"/>
        </c:scaling>
        <c:axPos val="l"/>
        <c:numFmt formatCode="General" sourceLinked="1"/>
        <c:tickLblPos val="nextTo"/>
        <c:crossAx val="65385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624543025872047"/>
          <c:y val="0.36521330666999968"/>
          <c:w val="0.12482599831271092"/>
          <c:h val="0.18227179935841353"/>
        </c:manualLayout>
      </c:layout>
    </c:legend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plotArea>
      <c:layout/>
      <c:barChart>
        <c:barDir val="col"/>
        <c:grouping val="clustered"/>
        <c:axId val="70419200"/>
        <c:axId val="70420736"/>
      </c:barChart>
      <c:catAx>
        <c:axId val="70419200"/>
        <c:scaling>
          <c:orientation val="minMax"/>
        </c:scaling>
        <c:axPos val="b"/>
        <c:numFmt formatCode="General" sourceLinked="1"/>
        <c:tickLblPos val="nextTo"/>
        <c:crossAx val="70420736"/>
        <c:crosses val="autoZero"/>
        <c:auto val="1"/>
        <c:lblAlgn val="ctr"/>
        <c:lblOffset val="100"/>
      </c:catAx>
      <c:valAx>
        <c:axId val="70420736"/>
        <c:scaling>
          <c:orientation val="minMax"/>
        </c:scaling>
        <c:axPos val="l"/>
        <c:numFmt formatCode="General" sourceLinked="1"/>
        <c:tickLblPos val="nextTo"/>
        <c:crossAx val="704192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</c:legend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chart>
    <c:plotArea>
      <c:layout/>
      <c:barChart>
        <c:barDir val="col"/>
        <c:grouping val="clustered"/>
        <c:ser>
          <c:idx val="0"/>
          <c:order val="0"/>
          <c:tx>
            <c:strRef>
              <c:f>Sayfa3!$F$43</c:f>
              <c:strCache>
                <c:ptCount val="1"/>
                <c:pt idx="0">
                  <c:v>1-249(SME)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tr-TR"/>
              </a:p>
            </c:txPr>
          </c:dLbls>
          <c:cat>
            <c:multiLvlStrRef>
              <c:f>Sayfa3!$G$41:$J$42</c:f>
              <c:multiLvlStrCache>
                <c:ptCount val="4"/>
                <c:lvl>
                  <c:pt idx="0">
                    <c:v>2009</c:v>
                  </c:pt>
                  <c:pt idx="1">
                    <c:v>2017</c:v>
                  </c:pt>
                  <c:pt idx="2">
                    <c:v>2009</c:v>
                  </c:pt>
                  <c:pt idx="3">
                    <c:v>2017</c:v>
                  </c:pt>
                </c:lvl>
                <c:lvl>
                  <c:pt idx="0">
                    <c:v>Export</c:v>
                  </c:pt>
                  <c:pt idx="2">
                    <c:v>İmpot</c:v>
                  </c:pt>
                </c:lvl>
              </c:multiLvlStrCache>
            </c:multiLvlStrRef>
          </c:cat>
          <c:val>
            <c:numRef>
              <c:f>Sayfa3!$G$43:$J$43</c:f>
              <c:numCache>
                <c:formatCode>General</c:formatCode>
                <c:ptCount val="4"/>
                <c:pt idx="0">
                  <c:v>59.8</c:v>
                </c:pt>
                <c:pt idx="1">
                  <c:v>56.2</c:v>
                </c:pt>
                <c:pt idx="2">
                  <c:v>40.1</c:v>
                </c:pt>
                <c:pt idx="3">
                  <c:v>38.800000000000004</c:v>
                </c:pt>
              </c:numCache>
            </c:numRef>
          </c:val>
        </c:ser>
        <c:ser>
          <c:idx val="1"/>
          <c:order val="1"/>
          <c:tx>
            <c:strRef>
              <c:f>Sayfa3!$F$44</c:f>
              <c:strCache>
                <c:ptCount val="1"/>
                <c:pt idx="0">
                  <c:v>250+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tr-TR"/>
              </a:p>
            </c:txPr>
            <c:showVal val="1"/>
          </c:dLbls>
          <c:cat>
            <c:multiLvlStrRef>
              <c:f>Sayfa3!$G$41:$J$42</c:f>
              <c:multiLvlStrCache>
                <c:ptCount val="4"/>
                <c:lvl>
                  <c:pt idx="0">
                    <c:v>2009</c:v>
                  </c:pt>
                  <c:pt idx="1">
                    <c:v>2017</c:v>
                  </c:pt>
                  <c:pt idx="2">
                    <c:v>2009</c:v>
                  </c:pt>
                  <c:pt idx="3">
                    <c:v>2017</c:v>
                  </c:pt>
                </c:lvl>
                <c:lvl>
                  <c:pt idx="0">
                    <c:v>Export</c:v>
                  </c:pt>
                  <c:pt idx="2">
                    <c:v>İmpot</c:v>
                  </c:pt>
                </c:lvl>
              </c:multiLvlStrCache>
            </c:multiLvlStrRef>
          </c:cat>
          <c:val>
            <c:numRef>
              <c:f>Sayfa3!$G$44:$J$44</c:f>
              <c:numCache>
                <c:formatCode>General</c:formatCode>
                <c:ptCount val="4"/>
                <c:pt idx="0">
                  <c:v>39.800000000000004</c:v>
                </c:pt>
                <c:pt idx="1">
                  <c:v>43.8</c:v>
                </c:pt>
                <c:pt idx="2">
                  <c:v>59.8</c:v>
                </c:pt>
                <c:pt idx="3">
                  <c:v>61.1</c:v>
                </c:pt>
              </c:numCache>
            </c:numRef>
          </c:val>
        </c:ser>
        <c:axId val="69800320"/>
        <c:axId val="69801856"/>
      </c:barChart>
      <c:catAx>
        <c:axId val="69800320"/>
        <c:scaling>
          <c:orientation val="minMax"/>
        </c:scaling>
        <c:axPos val="b"/>
        <c:majorGridlines/>
        <c:minorGridlines/>
        <c:tickLblPos val="nextTo"/>
        <c:txPr>
          <a:bodyPr/>
          <a:lstStyle/>
          <a:p>
            <a:pPr>
              <a:defRPr sz="1200" b="1" baseline="0"/>
            </a:pPr>
            <a:endParaRPr lang="tr-TR"/>
          </a:p>
        </c:txPr>
        <c:crossAx val="69801856"/>
        <c:crosses val="autoZero"/>
        <c:auto val="1"/>
        <c:lblAlgn val="ctr"/>
        <c:lblOffset val="100"/>
      </c:catAx>
      <c:valAx>
        <c:axId val="69801856"/>
        <c:scaling>
          <c:orientation val="minMax"/>
        </c:scaling>
        <c:axPos val="l"/>
        <c:numFmt formatCode="General" sourceLinked="1"/>
        <c:tickLblPos val="nextTo"/>
        <c:crossAx val="698003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9936129179504837"/>
          <c:y val="0.87705289723400048"/>
          <c:w val="0.23461074974323859"/>
          <c:h val="0.10756248738138513"/>
        </c:manualLayout>
      </c:layout>
      <c:txPr>
        <a:bodyPr/>
        <a:lstStyle/>
        <a:p>
          <a:pPr>
            <a:defRPr sz="1400"/>
          </a:pPr>
          <a:endParaRPr lang="tr-TR"/>
        </a:p>
      </c:txPr>
    </c:legend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066075944162493E-2"/>
          <c:y val="4.7826086956522136E-2"/>
          <c:w val="0.92695742275035498"/>
          <c:h val="0.60760116398493702"/>
        </c:manualLayout>
      </c:layout>
      <c:barChart>
        <c:barDir val="col"/>
        <c:grouping val="clustered"/>
        <c:ser>
          <c:idx val="1"/>
          <c:order val="1"/>
          <c:tx>
            <c:strRef>
              <c:f>Sayfa2!$C$1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cat>
            <c:strRef>
              <c:f>Sayfa2!$A$2:$A$20</c:f>
              <c:strCache>
                <c:ptCount val="19"/>
                <c:pt idx="0">
                  <c:v>China</c:v>
                </c:pt>
                <c:pt idx="1">
                  <c:v>France</c:v>
                </c:pt>
                <c:pt idx="2">
                  <c:v>UK</c:v>
                </c:pt>
                <c:pt idx="3">
                  <c:v>Mexico</c:v>
                </c:pt>
                <c:pt idx="4">
                  <c:v>S. Korea</c:v>
                </c:pt>
                <c:pt idx="5">
                  <c:v>USA</c:v>
                </c:pt>
                <c:pt idx="6">
                  <c:v>Japan</c:v>
                </c:pt>
                <c:pt idx="7">
                  <c:v>Germany</c:v>
                </c:pt>
                <c:pt idx="8">
                  <c:v>Canada</c:v>
                </c:pt>
                <c:pt idx="9">
                  <c:v>Brazil</c:v>
                </c:pt>
                <c:pt idx="10">
                  <c:v>Russia</c:v>
                </c:pt>
                <c:pt idx="11">
                  <c:v>Austria</c:v>
                </c:pt>
                <c:pt idx="12">
                  <c:v>Argentina</c:v>
                </c:pt>
                <c:pt idx="13">
                  <c:v>India</c:v>
                </c:pt>
                <c:pt idx="14">
                  <c:v>Italy</c:v>
                </c:pt>
                <c:pt idx="15">
                  <c:v>Indonesia</c:v>
                </c:pt>
                <c:pt idx="16">
                  <c:v>S.Africa</c:v>
                </c:pt>
                <c:pt idx="17">
                  <c:v>S.Arabia</c:v>
                </c:pt>
                <c:pt idx="18">
                  <c:v>Turkey</c:v>
                </c:pt>
              </c:strCache>
            </c:strRef>
          </c:cat>
          <c:val>
            <c:numRef>
              <c:f>Sayfa2!$C$2:$C$20</c:f>
              <c:numCache>
                <c:formatCode>General</c:formatCode>
                <c:ptCount val="19"/>
                <c:pt idx="0">
                  <c:v>23.81428610890103</c:v>
                </c:pt>
                <c:pt idx="1">
                  <c:v>23.545041290190174</c:v>
                </c:pt>
                <c:pt idx="2">
                  <c:v>21.06599299779846</c:v>
                </c:pt>
                <c:pt idx="3">
                  <c:v>15.168279366217748</c:v>
                </c:pt>
                <c:pt idx="4">
                  <c:v>14.183115586587682</c:v>
                </c:pt>
                <c:pt idx="5">
                  <c:v>13.81960378981311</c:v>
                </c:pt>
                <c:pt idx="6">
                  <c:v>13.805543234572804</c:v>
                </c:pt>
                <c:pt idx="7">
                  <c:v>13.665997760363959</c:v>
                </c:pt>
                <c:pt idx="8">
                  <c:v>12.852385395267021</c:v>
                </c:pt>
                <c:pt idx="9">
                  <c:v>12.28346996704553</c:v>
                </c:pt>
                <c:pt idx="10">
                  <c:v>11.523580757378314</c:v>
                </c:pt>
                <c:pt idx="11">
                  <c:v>9.7847386817663171</c:v>
                </c:pt>
                <c:pt idx="12">
                  <c:v>8.9503864180462305</c:v>
                </c:pt>
                <c:pt idx="13">
                  <c:v>7.0103263816882979</c:v>
                </c:pt>
                <c:pt idx="14">
                  <c:v>6.8449661011244416</c:v>
                </c:pt>
                <c:pt idx="15">
                  <c:v>5.4321843536165355</c:v>
                </c:pt>
                <c:pt idx="16">
                  <c:v>4.6448224207466851</c:v>
                </c:pt>
                <c:pt idx="17">
                  <c:v>2.9254261832274437</c:v>
                </c:pt>
                <c:pt idx="18">
                  <c:v>2.5305920695031068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7D-4FD7-B131-F2010AE1468E}"/>
            </c:ext>
          </c:extLst>
        </c:ser>
        <c:gapWidth val="55"/>
        <c:overlap val="-27"/>
        <c:axId val="92077440"/>
        <c:axId val="92136960"/>
      </c:barChart>
      <c:lineChart>
        <c:grouping val="stacked"/>
        <c:ser>
          <c:idx val="0"/>
          <c:order val="0"/>
          <c:tx>
            <c:strRef>
              <c:f>Sayfa2!$B$1</c:f>
              <c:strCache>
                <c:ptCount val="1"/>
                <c:pt idx="0">
                  <c:v>1992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15"/>
            <c:spPr>
              <a:solidFill>
                <a:srgbClr val="C00000"/>
              </a:solidFill>
              <a:ln w="9525">
                <a:solidFill>
                  <a:srgbClr val="FFFFFF"/>
                </a:solidFill>
              </a:ln>
              <a:effectLst/>
            </c:spPr>
          </c:marker>
          <c:cat>
            <c:strRef>
              <c:f>Sayfa2!$A$2:$A$20</c:f>
              <c:strCache>
                <c:ptCount val="19"/>
                <c:pt idx="0">
                  <c:v>China</c:v>
                </c:pt>
                <c:pt idx="1">
                  <c:v>France</c:v>
                </c:pt>
                <c:pt idx="2">
                  <c:v>UK</c:v>
                </c:pt>
                <c:pt idx="3">
                  <c:v>Mexico</c:v>
                </c:pt>
                <c:pt idx="4">
                  <c:v>S. Korea</c:v>
                </c:pt>
                <c:pt idx="5">
                  <c:v>USA</c:v>
                </c:pt>
                <c:pt idx="6">
                  <c:v>Japan</c:v>
                </c:pt>
                <c:pt idx="7">
                  <c:v>Germany</c:v>
                </c:pt>
                <c:pt idx="8">
                  <c:v>Canada</c:v>
                </c:pt>
                <c:pt idx="9">
                  <c:v>Brazil</c:v>
                </c:pt>
                <c:pt idx="10">
                  <c:v>Russia</c:v>
                </c:pt>
                <c:pt idx="11">
                  <c:v>Austria</c:v>
                </c:pt>
                <c:pt idx="12">
                  <c:v>Argentina</c:v>
                </c:pt>
                <c:pt idx="13">
                  <c:v>India</c:v>
                </c:pt>
                <c:pt idx="14">
                  <c:v>Italy</c:v>
                </c:pt>
                <c:pt idx="15">
                  <c:v>Indonesia</c:v>
                </c:pt>
                <c:pt idx="16">
                  <c:v>S.Africa</c:v>
                </c:pt>
                <c:pt idx="17">
                  <c:v>S.Arabia</c:v>
                </c:pt>
                <c:pt idx="18">
                  <c:v>Turkey</c:v>
                </c:pt>
              </c:strCache>
            </c:strRef>
          </c:cat>
          <c:val>
            <c:numRef>
              <c:f>Sayfa2!$B$2:$B$20</c:f>
              <c:numCache>
                <c:formatCode>General</c:formatCode>
                <c:ptCount val="19"/>
                <c:pt idx="0">
                  <c:v>6.435049262303397</c:v>
                </c:pt>
                <c:pt idx="1">
                  <c:v>18.442716777424984</c:v>
                </c:pt>
                <c:pt idx="2">
                  <c:v>23.592492666870989</c:v>
                </c:pt>
                <c:pt idx="3">
                  <c:v>11.243828976887528</c:v>
                </c:pt>
                <c:pt idx="4">
                  <c:v>19.767587403876249</c:v>
                </c:pt>
                <c:pt idx="5">
                  <c:v>32.563287632516776</c:v>
                </c:pt>
                <c:pt idx="6">
                  <c:v>24.069792511633089</c:v>
                </c:pt>
                <c:pt idx="7">
                  <c:v>12.663905538475674</c:v>
                </c:pt>
                <c:pt idx="8">
                  <c:v>14.896297683106352</c:v>
                </c:pt>
                <c:pt idx="9">
                  <c:v>4.9176021318409404</c:v>
                </c:pt>
                <c:pt idx="10">
                  <c:v>9.6645367470880768</c:v>
                </c:pt>
                <c:pt idx="11">
                  <c:v>8.4181675762836221</c:v>
                </c:pt>
                <c:pt idx="12">
                  <c:v>7.9531910173891589</c:v>
                </c:pt>
                <c:pt idx="13">
                  <c:v>4.0469477193753454</c:v>
                </c:pt>
                <c:pt idx="14">
                  <c:v>8.5538282627866078</c:v>
                </c:pt>
                <c:pt idx="15">
                  <c:v>3.0728782454291426</c:v>
                </c:pt>
                <c:pt idx="16">
                  <c:v>6.9680046598547296</c:v>
                </c:pt>
                <c:pt idx="17">
                  <c:v>0.35157620339150836</c:v>
                </c:pt>
                <c:pt idx="18">
                  <c:v>1.1752206579904505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7D-4FD7-B131-F2010AE1468E}"/>
            </c:ext>
          </c:extLst>
        </c:ser>
        <c:marker val="1"/>
        <c:axId val="92077440"/>
        <c:axId val="92136960"/>
      </c:lineChart>
      <c:catAx>
        <c:axId val="92077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2136960"/>
        <c:crosses val="autoZero"/>
        <c:auto val="1"/>
        <c:lblAlgn val="ctr"/>
        <c:lblOffset val="100"/>
      </c:catAx>
      <c:valAx>
        <c:axId val="9213696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20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tr-T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21215516026739E-2"/>
          <c:y val="6.1624247093245703E-2"/>
          <c:w val="0.91109093008015363"/>
          <c:h val="0.67275672005172305"/>
        </c:manualLayout>
      </c:layout>
      <c:barChart>
        <c:barDir val="col"/>
        <c:grouping val="clustered"/>
        <c:ser>
          <c:idx val="1"/>
          <c:order val="1"/>
          <c:tx>
            <c:strRef>
              <c:f>Sayfa1!$S$2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dPt>
            <c:idx val="6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08-4BDA-8CED-1DFD1225D42D}"/>
              </c:ext>
            </c:extLst>
          </c:dPt>
          <c:cat>
            <c:strRef>
              <c:f>Sayfa1!$Q$3:$Q$25</c:f>
              <c:strCache>
                <c:ptCount val="23"/>
                <c:pt idx="0">
                  <c:v>BRA</c:v>
                </c:pt>
                <c:pt idx="1">
                  <c:v>ARG</c:v>
                </c:pt>
                <c:pt idx="2">
                  <c:v>RUS</c:v>
                </c:pt>
                <c:pt idx="3">
                  <c:v>CHL</c:v>
                </c:pt>
                <c:pt idx="4">
                  <c:v>ROU</c:v>
                </c:pt>
                <c:pt idx="5">
                  <c:v>HRV</c:v>
                </c:pt>
                <c:pt idx="6">
                  <c:v>TUR</c:v>
                </c:pt>
                <c:pt idx="7">
                  <c:v>IND</c:v>
                </c:pt>
                <c:pt idx="8">
                  <c:v>GRC</c:v>
                </c:pt>
                <c:pt idx="9">
                  <c:v>POL</c:v>
                </c:pt>
                <c:pt idx="10">
                  <c:v>CHN</c:v>
                </c:pt>
                <c:pt idx="11">
                  <c:v>FIN</c:v>
                </c:pt>
                <c:pt idx="12">
                  <c:v>PRT</c:v>
                </c:pt>
                <c:pt idx="13">
                  <c:v>MEX</c:v>
                </c:pt>
                <c:pt idx="14">
                  <c:v>SVN</c:v>
                </c:pt>
                <c:pt idx="15">
                  <c:v>EST</c:v>
                </c:pt>
                <c:pt idx="16">
                  <c:v>THA</c:v>
                </c:pt>
                <c:pt idx="17">
                  <c:v>VNM</c:v>
                </c:pt>
                <c:pt idx="18">
                  <c:v>BGR</c:v>
                </c:pt>
                <c:pt idx="19">
                  <c:v>CZE</c:v>
                </c:pt>
                <c:pt idx="20">
                  <c:v>MYS</c:v>
                </c:pt>
                <c:pt idx="21">
                  <c:v>SVK</c:v>
                </c:pt>
                <c:pt idx="22">
                  <c:v>HUN</c:v>
                </c:pt>
              </c:strCache>
            </c:strRef>
          </c:cat>
          <c:val>
            <c:numRef>
              <c:f>Sayfa1!$S$3:$S$25</c:f>
              <c:numCache>
                <c:formatCode>General</c:formatCode>
                <c:ptCount val="23"/>
                <c:pt idx="0">
                  <c:v>14.289359999999999</c:v>
                </c:pt>
                <c:pt idx="1">
                  <c:v>18.56255999999992</c:v>
                </c:pt>
                <c:pt idx="2">
                  <c:v>20.033190000000001</c:v>
                </c:pt>
                <c:pt idx="3">
                  <c:v>22.20538999999992</c:v>
                </c:pt>
                <c:pt idx="4">
                  <c:v>26.774999999999999</c:v>
                </c:pt>
                <c:pt idx="5">
                  <c:v>31.25056</c:v>
                </c:pt>
                <c:pt idx="6">
                  <c:v>35.236160000000012</c:v>
                </c:pt>
                <c:pt idx="7">
                  <c:v>36.112520000000011</c:v>
                </c:pt>
                <c:pt idx="8">
                  <c:v>37.695100000000167</c:v>
                </c:pt>
                <c:pt idx="9">
                  <c:v>40.077970000000001</c:v>
                </c:pt>
                <c:pt idx="10">
                  <c:v>40.100550000000013</c:v>
                </c:pt>
                <c:pt idx="11">
                  <c:v>41.840409999999999</c:v>
                </c:pt>
                <c:pt idx="12">
                  <c:v>43.259840000000004</c:v>
                </c:pt>
                <c:pt idx="13">
                  <c:v>43.445630000000001</c:v>
                </c:pt>
                <c:pt idx="14">
                  <c:v>43.546510000000012</c:v>
                </c:pt>
                <c:pt idx="15">
                  <c:v>44.722460000000012</c:v>
                </c:pt>
                <c:pt idx="16">
                  <c:v>48.33896</c:v>
                </c:pt>
                <c:pt idx="17">
                  <c:v>48.825280000000006</c:v>
                </c:pt>
                <c:pt idx="18">
                  <c:v>49.419429999999998</c:v>
                </c:pt>
                <c:pt idx="19">
                  <c:v>52.335250000000002</c:v>
                </c:pt>
                <c:pt idx="20">
                  <c:v>52.403740000000006</c:v>
                </c:pt>
                <c:pt idx="21">
                  <c:v>54.75947</c:v>
                </c:pt>
                <c:pt idx="22">
                  <c:v>57.842740000000006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08-4BDA-8CED-1DFD1225D42D}"/>
            </c:ext>
          </c:extLst>
        </c:ser>
        <c:gapWidth val="139"/>
        <c:overlap val="-27"/>
        <c:axId val="92157824"/>
        <c:axId val="92196864"/>
      </c:barChart>
      <c:lineChart>
        <c:grouping val="standard"/>
        <c:ser>
          <c:idx val="0"/>
          <c:order val="0"/>
          <c:tx>
            <c:strRef>
              <c:f>Sayfa1!$R$2</c:f>
              <c:strCache>
                <c:ptCount val="1"/>
                <c:pt idx="0">
                  <c:v>2000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c:spPr>
          </c:marker>
          <c:cat>
            <c:strRef>
              <c:f>Sayfa1!$Q$3:$Q$25</c:f>
              <c:strCache>
                <c:ptCount val="23"/>
                <c:pt idx="0">
                  <c:v>BRA</c:v>
                </c:pt>
                <c:pt idx="1">
                  <c:v>ARG</c:v>
                </c:pt>
                <c:pt idx="2">
                  <c:v>RUS</c:v>
                </c:pt>
                <c:pt idx="3">
                  <c:v>CHL</c:v>
                </c:pt>
                <c:pt idx="4">
                  <c:v>ROU</c:v>
                </c:pt>
                <c:pt idx="5">
                  <c:v>HRV</c:v>
                </c:pt>
                <c:pt idx="6">
                  <c:v>TUR</c:v>
                </c:pt>
                <c:pt idx="7">
                  <c:v>IND</c:v>
                </c:pt>
                <c:pt idx="8">
                  <c:v>GRC</c:v>
                </c:pt>
                <c:pt idx="9">
                  <c:v>POL</c:v>
                </c:pt>
                <c:pt idx="10">
                  <c:v>CHN</c:v>
                </c:pt>
                <c:pt idx="11">
                  <c:v>FIN</c:v>
                </c:pt>
                <c:pt idx="12">
                  <c:v>PRT</c:v>
                </c:pt>
                <c:pt idx="13">
                  <c:v>MEX</c:v>
                </c:pt>
                <c:pt idx="14">
                  <c:v>SVN</c:v>
                </c:pt>
                <c:pt idx="15">
                  <c:v>EST</c:v>
                </c:pt>
                <c:pt idx="16">
                  <c:v>THA</c:v>
                </c:pt>
                <c:pt idx="17">
                  <c:v>VNM</c:v>
                </c:pt>
                <c:pt idx="18">
                  <c:v>BGR</c:v>
                </c:pt>
                <c:pt idx="19">
                  <c:v>CZE</c:v>
                </c:pt>
                <c:pt idx="20">
                  <c:v>MYS</c:v>
                </c:pt>
                <c:pt idx="21">
                  <c:v>SVK</c:v>
                </c:pt>
                <c:pt idx="22">
                  <c:v>HUN</c:v>
                </c:pt>
              </c:strCache>
            </c:strRef>
          </c:cat>
          <c:val>
            <c:numRef>
              <c:f>Sayfa1!$R$3:$R$25</c:f>
              <c:numCache>
                <c:formatCode>General</c:formatCode>
                <c:ptCount val="23"/>
                <c:pt idx="0">
                  <c:v>14.55466</c:v>
                </c:pt>
                <c:pt idx="1">
                  <c:v>9.20289</c:v>
                </c:pt>
                <c:pt idx="2">
                  <c:v>22.43918</c:v>
                </c:pt>
                <c:pt idx="3">
                  <c:v>25.413550000000001</c:v>
                </c:pt>
                <c:pt idx="4">
                  <c:v>26.512980000000031</c:v>
                </c:pt>
                <c:pt idx="5">
                  <c:v>30.261659999999939</c:v>
                </c:pt>
                <c:pt idx="6">
                  <c:v>19.866039999999909</c:v>
                </c:pt>
                <c:pt idx="7">
                  <c:v>15.247109999999999</c:v>
                </c:pt>
                <c:pt idx="8">
                  <c:v>34.32376</c:v>
                </c:pt>
                <c:pt idx="9">
                  <c:v>30.48170999999989</c:v>
                </c:pt>
                <c:pt idx="10">
                  <c:v>50.576170000000012</c:v>
                </c:pt>
                <c:pt idx="11">
                  <c:v>34.130150000000121</c:v>
                </c:pt>
                <c:pt idx="12">
                  <c:v>38.397220000000004</c:v>
                </c:pt>
                <c:pt idx="13">
                  <c:v>45.824069999999999</c:v>
                </c:pt>
                <c:pt idx="14">
                  <c:v>42.707100000000011</c:v>
                </c:pt>
                <c:pt idx="15">
                  <c:v>56.075210000000013</c:v>
                </c:pt>
                <c:pt idx="16">
                  <c:v>39.650079999999996</c:v>
                </c:pt>
                <c:pt idx="17">
                  <c:v>39.110610000000001</c:v>
                </c:pt>
                <c:pt idx="18">
                  <c:v>43.041829999999997</c:v>
                </c:pt>
                <c:pt idx="19">
                  <c:v>44.854509999999998</c:v>
                </c:pt>
                <c:pt idx="20">
                  <c:v>60.453639999999993</c:v>
                </c:pt>
                <c:pt idx="21">
                  <c:v>50.828420000000008</c:v>
                </c:pt>
                <c:pt idx="22">
                  <c:v>60.839310000000012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208-4BDA-8CED-1DFD1225D42D}"/>
            </c:ext>
          </c:extLst>
        </c:ser>
        <c:marker val="1"/>
        <c:axId val="92157824"/>
        <c:axId val="92196864"/>
      </c:lineChart>
      <c:catAx>
        <c:axId val="921578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r-TR"/>
          </a:p>
        </c:txPr>
        <c:crossAx val="92196864"/>
        <c:crosses val="autoZero"/>
        <c:auto val="1"/>
        <c:lblAlgn val="ctr"/>
        <c:lblOffset val="100"/>
        <c:tickLblSkip val="1"/>
      </c:catAx>
      <c:valAx>
        <c:axId val="9219686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r-TR"/>
          </a:p>
        </c:txPr>
        <c:crossAx val="9215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300187374802801E-2"/>
          <c:y val="5.7763525059076545E-2"/>
          <c:w val="0.24671227846805599"/>
          <c:h val="0.1269117829412375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tr-T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tr-T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761767275906103E-2"/>
          <c:y val="5.5395141734010812E-2"/>
          <c:w val="0.90756070061982597"/>
          <c:h val="0.6567387103256026"/>
        </c:manualLayout>
      </c:layout>
      <c:barChart>
        <c:barDir val="col"/>
        <c:grouping val="clustered"/>
        <c:ser>
          <c:idx val="1"/>
          <c:order val="1"/>
          <c:tx>
            <c:strRef>
              <c:f>Sayfa1!$W$2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dPt>
            <c:idx val="4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2A-4FF3-93A1-16FE7B4A0D15}"/>
              </c:ext>
            </c:extLst>
          </c:dPt>
          <c:cat>
            <c:strRef>
              <c:f>Sayfa1!$U$3:$U$25</c:f>
              <c:strCache>
                <c:ptCount val="23"/>
                <c:pt idx="0">
                  <c:v>CHN</c:v>
                </c:pt>
                <c:pt idx="1">
                  <c:v>MEX</c:v>
                </c:pt>
                <c:pt idx="2">
                  <c:v>HUN</c:v>
                </c:pt>
                <c:pt idx="3">
                  <c:v>THA</c:v>
                </c:pt>
                <c:pt idx="4">
                  <c:v>TUR</c:v>
                </c:pt>
                <c:pt idx="5">
                  <c:v>CZE</c:v>
                </c:pt>
                <c:pt idx="6">
                  <c:v>VNM</c:v>
                </c:pt>
                <c:pt idx="7">
                  <c:v>PRT</c:v>
                </c:pt>
                <c:pt idx="8">
                  <c:v>BGR</c:v>
                </c:pt>
                <c:pt idx="9">
                  <c:v>SVK</c:v>
                </c:pt>
                <c:pt idx="10">
                  <c:v>ARG</c:v>
                </c:pt>
                <c:pt idx="11">
                  <c:v>FIN</c:v>
                </c:pt>
                <c:pt idx="12">
                  <c:v>MYS</c:v>
                </c:pt>
                <c:pt idx="13">
                  <c:v>IND</c:v>
                </c:pt>
                <c:pt idx="14">
                  <c:v>EST</c:v>
                </c:pt>
                <c:pt idx="15">
                  <c:v>SVN</c:v>
                </c:pt>
                <c:pt idx="16">
                  <c:v>POL</c:v>
                </c:pt>
                <c:pt idx="17">
                  <c:v>ROU</c:v>
                </c:pt>
                <c:pt idx="18">
                  <c:v>HRV</c:v>
                </c:pt>
                <c:pt idx="19">
                  <c:v>GRC</c:v>
                </c:pt>
                <c:pt idx="20">
                  <c:v>BRA</c:v>
                </c:pt>
                <c:pt idx="21">
                  <c:v>CHL</c:v>
                </c:pt>
                <c:pt idx="22">
                  <c:v>RUS</c:v>
                </c:pt>
              </c:strCache>
            </c:strRef>
          </c:cat>
          <c:val>
            <c:numRef>
              <c:f>Sayfa1!$W$3:$W$25</c:f>
              <c:numCache>
                <c:formatCode>General</c:formatCode>
                <c:ptCount val="23"/>
                <c:pt idx="0">
                  <c:v>16.328469999999989</c:v>
                </c:pt>
                <c:pt idx="1">
                  <c:v>17.946850000000001</c:v>
                </c:pt>
                <c:pt idx="2">
                  <c:v>18.095649999999829</c:v>
                </c:pt>
                <c:pt idx="3">
                  <c:v>18.619879999999998</c:v>
                </c:pt>
                <c:pt idx="4">
                  <c:v>19.145849999999989</c:v>
                </c:pt>
                <c:pt idx="5">
                  <c:v>21.320270000000001</c:v>
                </c:pt>
                <c:pt idx="6">
                  <c:v>21.71392000000003</c:v>
                </c:pt>
                <c:pt idx="7">
                  <c:v>22.023729999999908</c:v>
                </c:pt>
                <c:pt idx="8">
                  <c:v>22.225539999999825</c:v>
                </c:pt>
                <c:pt idx="9">
                  <c:v>22.464839999999931</c:v>
                </c:pt>
                <c:pt idx="10">
                  <c:v>22.660959999999999</c:v>
                </c:pt>
                <c:pt idx="11">
                  <c:v>24.802769999999931</c:v>
                </c:pt>
                <c:pt idx="12">
                  <c:v>25.244639999999908</c:v>
                </c:pt>
                <c:pt idx="13">
                  <c:v>26.807379999999988</c:v>
                </c:pt>
                <c:pt idx="14">
                  <c:v>27.118690000000001</c:v>
                </c:pt>
                <c:pt idx="15">
                  <c:v>27.361540000000002</c:v>
                </c:pt>
                <c:pt idx="16">
                  <c:v>27.480829999999912</c:v>
                </c:pt>
                <c:pt idx="17">
                  <c:v>29.055489999999935</c:v>
                </c:pt>
                <c:pt idx="18">
                  <c:v>31.60444</c:v>
                </c:pt>
                <c:pt idx="19">
                  <c:v>32.832740000000001</c:v>
                </c:pt>
                <c:pt idx="20">
                  <c:v>40.224030000000013</c:v>
                </c:pt>
                <c:pt idx="21">
                  <c:v>49.761320000000012</c:v>
                </c:pt>
                <c:pt idx="22">
                  <c:v>64.377189999999999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2A-4FF3-93A1-16FE7B4A0D15}"/>
            </c:ext>
          </c:extLst>
        </c:ser>
        <c:gapWidth val="139"/>
        <c:overlap val="-27"/>
        <c:axId val="92239360"/>
        <c:axId val="92241280"/>
      </c:barChart>
      <c:lineChart>
        <c:grouping val="standard"/>
        <c:ser>
          <c:idx val="0"/>
          <c:order val="0"/>
          <c:tx>
            <c:strRef>
              <c:f>Sayfa1!$V$2</c:f>
              <c:strCache>
                <c:ptCount val="1"/>
                <c:pt idx="0">
                  <c:v>2000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c:spPr>
          </c:marker>
          <c:cat>
            <c:strRef>
              <c:f>Sayfa1!$U$3:$U$25</c:f>
              <c:strCache>
                <c:ptCount val="23"/>
                <c:pt idx="0">
                  <c:v>CHN</c:v>
                </c:pt>
                <c:pt idx="1">
                  <c:v>MEX</c:v>
                </c:pt>
                <c:pt idx="2">
                  <c:v>HUN</c:v>
                </c:pt>
                <c:pt idx="3">
                  <c:v>THA</c:v>
                </c:pt>
                <c:pt idx="4">
                  <c:v>TUR</c:v>
                </c:pt>
                <c:pt idx="5">
                  <c:v>CZE</c:v>
                </c:pt>
                <c:pt idx="6">
                  <c:v>VNM</c:v>
                </c:pt>
                <c:pt idx="7">
                  <c:v>PRT</c:v>
                </c:pt>
                <c:pt idx="8">
                  <c:v>BGR</c:v>
                </c:pt>
                <c:pt idx="9">
                  <c:v>SVK</c:v>
                </c:pt>
                <c:pt idx="10">
                  <c:v>ARG</c:v>
                </c:pt>
                <c:pt idx="11">
                  <c:v>FIN</c:v>
                </c:pt>
                <c:pt idx="12">
                  <c:v>MYS</c:v>
                </c:pt>
                <c:pt idx="13">
                  <c:v>IND</c:v>
                </c:pt>
                <c:pt idx="14">
                  <c:v>EST</c:v>
                </c:pt>
                <c:pt idx="15">
                  <c:v>SVN</c:v>
                </c:pt>
                <c:pt idx="16">
                  <c:v>POL</c:v>
                </c:pt>
                <c:pt idx="17">
                  <c:v>ROU</c:v>
                </c:pt>
                <c:pt idx="18">
                  <c:v>HRV</c:v>
                </c:pt>
                <c:pt idx="19">
                  <c:v>GRC</c:v>
                </c:pt>
                <c:pt idx="20">
                  <c:v>BRA</c:v>
                </c:pt>
                <c:pt idx="21">
                  <c:v>CHL</c:v>
                </c:pt>
                <c:pt idx="22">
                  <c:v>RUS</c:v>
                </c:pt>
              </c:strCache>
            </c:strRef>
          </c:cat>
          <c:val>
            <c:numRef>
              <c:f>Sayfa1!$V$3:$V$25</c:f>
              <c:numCache>
                <c:formatCode>General</c:formatCode>
                <c:ptCount val="23"/>
                <c:pt idx="0">
                  <c:v>12.485670000000002</c:v>
                </c:pt>
                <c:pt idx="1">
                  <c:v>11.989640000000026</c:v>
                </c:pt>
                <c:pt idx="2">
                  <c:v>13.51388</c:v>
                </c:pt>
                <c:pt idx="3">
                  <c:v>18.275139999999908</c:v>
                </c:pt>
                <c:pt idx="4">
                  <c:v>25.323340000000002</c:v>
                </c:pt>
                <c:pt idx="5">
                  <c:v>21.359960000000072</c:v>
                </c:pt>
                <c:pt idx="6">
                  <c:v>36.752030000000012</c:v>
                </c:pt>
                <c:pt idx="7">
                  <c:v>17.12473</c:v>
                </c:pt>
                <c:pt idx="8">
                  <c:v>23.943789999999897</c:v>
                </c:pt>
                <c:pt idx="9">
                  <c:v>21.8535</c:v>
                </c:pt>
                <c:pt idx="10">
                  <c:v>30.741299999999935</c:v>
                </c:pt>
                <c:pt idx="11">
                  <c:v>22.1023</c:v>
                </c:pt>
                <c:pt idx="12">
                  <c:v>19.29458</c:v>
                </c:pt>
                <c:pt idx="13">
                  <c:v>27.45636</c:v>
                </c:pt>
                <c:pt idx="14">
                  <c:v>23.082789999999878</c:v>
                </c:pt>
                <c:pt idx="15">
                  <c:v>19.030329999999989</c:v>
                </c:pt>
                <c:pt idx="16">
                  <c:v>26.992469999999912</c:v>
                </c:pt>
                <c:pt idx="17">
                  <c:v>25.726469999999939</c:v>
                </c:pt>
                <c:pt idx="18">
                  <c:v>35.202470000000012</c:v>
                </c:pt>
                <c:pt idx="19">
                  <c:v>23.493960000000001</c:v>
                </c:pt>
                <c:pt idx="20">
                  <c:v>21.104320000000001</c:v>
                </c:pt>
                <c:pt idx="21">
                  <c:v>35.251259999999995</c:v>
                </c:pt>
                <c:pt idx="22">
                  <c:v>54.495980000000003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72A-4FF3-93A1-16FE7B4A0D15}"/>
            </c:ext>
          </c:extLst>
        </c:ser>
        <c:marker val="1"/>
        <c:axId val="92239360"/>
        <c:axId val="92241280"/>
      </c:lineChart>
      <c:catAx>
        <c:axId val="922393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r-TR"/>
          </a:p>
        </c:txPr>
        <c:crossAx val="92241280"/>
        <c:crosses val="autoZero"/>
        <c:auto val="1"/>
        <c:lblAlgn val="ctr"/>
        <c:lblOffset val="100"/>
        <c:tickLblSkip val="1"/>
      </c:catAx>
      <c:valAx>
        <c:axId val="92241280"/>
        <c:scaling>
          <c:orientation val="minMax"/>
          <c:max val="80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r-TR"/>
          </a:p>
        </c:txPr>
        <c:crossAx val="9223936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492125984252555E-2"/>
          <c:y val="6.14534120734909E-2"/>
          <c:w val="0.30523775153105875"/>
          <c:h val="0.1052132545931761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tr-T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tr-TR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autoTitleDeleted val="1"/>
    <c:plotArea>
      <c:layout>
        <c:manualLayout>
          <c:layoutTarget val="inner"/>
          <c:xMode val="edge"/>
          <c:yMode val="edge"/>
          <c:x val="3.6889880952380952E-2"/>
          <c:y val="1.5965504311961063E-2"/>
          <c:w val="0.94376488095238098"/>
          <c:h val="0.93048973045036032"/>
        </c:manualLayout>
      </c:layout>
      <c:barChart>
        <c:barDir val="col"/>
        <c:grouping val="clustered"/>
        <c:ser>
          <c:idx val="0"/>
          <c:order val="0"/>
          <c:tx>
            <c:strRef>
              <c:f>Sayfa6!$B$2</c:f>
              <c:strCache>
                <c:ptCount val="1"/>
                <c:pt idx="0">
                  <c:v>Share of SME Loans (%)</c:v>
                </c:pt>
              </c:strCache>
            </c:strRef>
          </c:tx>
          <c:spPr>
            <a:solidFill>
              <a:srgbClr val="002060"/>
            </a:solidFill>
          </c:spPr>
          <c:dPt>
            <c:idx val="9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tr-TR"/>
              </a:p>
            </c:txPr>
            <c:showVal val="1"/>
          </c:dLbls>
          <c:cat>
            <c:strRef>
              <c:f>Sayfa6!$A$3:$A$12</c:f>
              <c:strCache>
                <c:ptCount val="10"/>
                <c:pt idx="0">
                  <c:v>Japan</c:v>
                </c:pt>
                <c:pt idx="1">
                  <c:v>South Korea</c:v>
                </c:pt>
                <c:pt idx="2">
                  <c:v>France </c:v>
                </c:pt>
                <c:pt idx="3">
                  <c:v>USA</c:v>
                </c:pt>
                <c:pt idx="4">
                  <c:v>Germany </c:v>
                </c:pt>
                <c:pt idx="5">
                  <c:v>Italy</c:v>
                </c:pt>
                <c:pt idx="6">
                  <c:v>England</c:v>
                </c:pt>
                <c:pt idx="7">
                  <c:v>India </c:v>
                </c:pt>
                <c:pt idx="8">
                  <c:v>Grecee </c:v>
                </c:pt>
                <c:pt idx="9">
                  <c:v>Turkey</c:v>
                </c:pt>
              </c:strCache>
            </c:strRef>
          </c:cat>
          <c:val>
            <c:numRef>
              <c:f>Sayfa6!$B$3:$B$12</c:f>
              <c:numCache>
                <c:formatCode>General</c:formatCode>
                <c:ptCount val="10"/>
                <c:pt idx="0">
                  <c:v>54.1</c:v>
                </c:pt>
                <c:pt idx="1">
                  <c:v>51</c:v>
                </c:pt>
                <c:pt idx="2">
                  <c:v>50.3</c:v>
                </c:pt>
                <c:pt idx="3">
                  <c:v>39.800000000000004</c:v>
                </c:pt>
                <c:pt idx="4">
                  <c:v>37.1</c:v>
                </c:pt>
                <c:pt idx="5">
                  <c:v>37</c:v>
                </c:pt>
                <c:pt idx="6">
                  <c:v>28</c:v>
                </c:pt>
                <c:pt idx="7">
                  <c:v>25.3</c:v>
                </c:pt>
                <c:pt idx="8">
                  <c:v>23</c:v>
                </c:pt>
                <c:pt idx="9">
                  <c:v>19</c:v>
                </c:pt>
              </c:numCache>
            </c:numRef>
          </c:val>
        </c:ser>
        <c:axId val="69823104"/>
        <c:axId val="69845376"/>
      </c:barChart>
      <c:catAx>
        <c:axId val="69823104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tr-TR"/>
          </a:p>
        </c:txPr>
        <c:crossAx val="69845376"/>
        <c:crosses val="autoZero"/>
        <c:auto val="1"/>
        <c:lblAlgn val="ctr"/>
        <c:lblOffset val="100"/>
      </c:catAx>
      <c:valAx>
        <c:axId val="69845376"/>
        <c:scaling>
          <c:orientation val="minMax"/>
        </c:scaling>
        <c:axPos val="l"/>
        <c:numFmt formatCode="General" sourceLinked="1"/>
        <c:tickLblPos val="nextTo"/>
        <c:crossAx val="69823104"/>
        <c:crosses val="autoZero"/>
        <c:crossBetween val="between"/>
      </c:valAx>
      <c:spPr>
        <a:ln>
          <a:noFill/>
        </a:ln>
      </c:spPr>
    </c:plotArea>
    <c:plotVisOnly val="1"/>
    <c:dispBlanksAs val="gap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4"/>
  <c:chart>
    <c:autoTitleDeleted val="1"/>
    <c:plotArea>
      <c:layout/>
      <c:lineChart>
        <c:grouping val="standard"/>
        <c:ser>
          <c:idx val="0"/>
          <c:order val="0"/>
          <c:tx>
            <c:strRef>
              <c:f>Sayfa1!$B$1</c:f>
              <c:strCache>
                <c:ptCount val="1"/>
                <c:pt idx="0">
                  <c:v>Seri 1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Sayfa1!$B$2:$B$12</c:f>
              <c:numCache>
                <c:formatCode>General</c:formatCode>
                <c:ptCount val="11"/>
                <c:pt idx="0">
                  <c:v>59</c:v>
                </c:pt>
                <c:pt idx="1">
                  <c:v>73</c:v>
                </c:pt>
                <c:pt idx="2">
                  <c:v>65</c:v>
                </c:pt>
                <c:pt idx="3">
                  <c:v>71</c:v>
                </c:pt>
                <c:pt idx="4">
                  <c:v>71</c:v>
                </c:pt>
                <c:pt idx="5">
                  <c:v>69</c:v>
                </c:pt>
                <c:pt idx="6">
                  <c:v>51</c:v>
                </c:pt>
                <c:pt idx="7">
                  <c:v>63</c:v>
                </c:pt>
                <c:pt idx="8">
                  <c:v>69</c:v>
                </c:pt>
                <c:pt idx="9">
                  <c:v>60</c:v>
                </c:pt>
                <c:pt idx="10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2C-4B00-A406-14190FFA5A7E}"/>
            </c:ext>
          </c:extLst>
        </c:ser>
        <c:dLbls>
          <c:showVal val="1"/>
        </c:dLbls>
        <c:marker val="1"/>
        <c:axId val="109921792"/>
        <c:axId val="109923328"/>
      </c:lineChart>
      <c:catAx>
        <c:axId val="1099217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9923328"/>
        <c:crosses val="autoZero"/>
        <c:auto val="1"/>
        <c:lblAlgn val="ctr"/>
        <c:lblOffset val="100"/>
      </c:catAx>
      <c:valAx>
        <c:axId val="109923328"/>
        <c:scaling>
          <c:orientation val="minMax"/>
          <c:min val="40"/>
        </c:scaling>
        <c:delete val="1"/>
        <c:axPos val="l"/>
        <c:numFmt formatCode="General" sourceLinked="1"/>
        <c:majorTickMark val="none"/>
        <c:tickLblPos val="none"/>
        <c:crossAx val="1099217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autoTitleDeleted val="1"/>
    <c:plotArea>
      <c:layout/>
      <c:radarChart>
        <c:radarStyle val="marker"/>
        <c:ser>
          <c:idx val="0"/>
          <c:order val="0"/>
          <c:tx>
            <c:strRef>
              <c:f>Sayfa1!$B$1</c:f>
              <c:strCache>
                <c:ptCount val="1"/>
                <c:pt idx="0">
                  <c:v>Turkey 2019</c:v>
                </c:pt>
              </c:strCache>
            </c:strRef>
          </c:tx>
          <c:spPr>
            <a:ln w="508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Sayfa1!$A$2:$A$9</c:f>
              <c:strCache>
                <c:ptCount val="8"/>
                <c:pt idx="0">
                  <c:v>Constraints on Government Powers</c:v>
                </c:pt>
                <c:pt idx="1">
                  <c:v>Absence of Corruption</c:v>
                </c:pt>
                <c:pt idx="2">
                  <c:v>Open Government</c:v>
                </c:pt>
                <c:pt idx="3">
                  <c:v>Fundamental Rights</c:v>
                </c:pt>
                <c:pt idx="4">
                  <c:v>Order and Security</c:v>
                </c:pt>
                <c:pt idx="5">
                  <c:v>Regulatory Enforcement</c:v>
                </c:pt>
                <c:pt idx="6">
                  <c:v>Civil Justice</c:v>
                </c:pt>
                <c:pt idx="7">
                  <c:v>Criminal Justice</c:v>
                </c:pt>
              </c:strCache>
            </c:strRef>
          </c:cat>
          <c:val>
            <c:numRef>
              <c:f>Sayfa1!$B$2:$B$9</c:f>
              <c:numCache>
                <c:formatCode>General</c:formatCode>
                <c:ptCount val="8"/>
                <c:pt idx="0">
                  <c:v>0.29000000000000031</c:v>
                </c:pt>
                <c:pt idx="1">
                  <c:v>0.48000000000000032</c:v>
                </c:pt>
                <c:pt idx="2">
                  <c:v>0.42000000000000032</c:v>
                </c:pt>
                <c:pt idx="3">
                  <c:v>0.32000000000000106</c:v>
                </c:pt>
                <c:pt idx="4">
                  <c:v>0.63000000000000211</c:v>
                </c:pt>
                <c:pt idx="5">
                  <c:v>0.42000000000000032</c:v>
                </c:pt>
                <c:pt idx="6">
                  <c:v>0.45</c:v>
                </c:pt>
                <c:pt idx="7">
                  <c:v>0.38000000000000106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1E-4C43-96C1-0DAC236ED17B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Sweden 2019</c:v>
                </c:pt>
              </c:strCache>
            </c:strRef>
          </c:tx>
          <c:spPr>
            <a:ln w="508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Sayfa1!$A$2:$A$9</c:f>
              <c:strCache>
                <c:ptCount val="8"/>
                <c:pt idx="0">
                  <c:v>Constraints on Government Powers</c:v>
                </c:pt>
                <c:pt idx="1">
                  <c:v>Absence of Corruption</c:v>
                </c:pt>
                <c:pt idx="2">
                  <c:v>Open Government</c:v>
                </c:pt>
                <c:pt idx="3">
                  <c:v>Fundamental Rights</c:v>
                </c:pt>
                <c:pt idx="4">
                  <c:v>Order and Security</c:v>
                </c:pt>
                <c:pt idx="5">
                  <c:v>Regulatory Enforcement</c:v>
                </c:pt>
                <c:pt idx="6">
                  <c:v>Civil Justice</c:v>
                </c:pt>
                <c:pt idx="7">
                  <c:v>Criminal Justice</c:v>
                </c:pt>
              </c:strCache>
            </c:strRef>
          </c:cat>
          <c:val>
            <c:numRef>
              <c:f>Sayfa1!$C$2:$C$9</c:f>
              <c:numCache>
                <c:formatCode>General</c:formatCode>
                <c:ptCount val="8"/>
                <c:pt idx="0">
                  <c:v>0.87000000000000188</c:v>
                </c:pt>
                <c:pt idx="1">
                  <c:v>0.91</c:v>
                </c:pt>
                <c:pt idx="2">
                  <c:v>0.86000000000000065</c:v>
                </c:pt>
                <c:pt idx="3">
                  <c:v>0.86000000000000065</c:v>
                </c:pt>
                <c:pt idx="4">
                  <c:v>0.88</c:v>
                </c:pt>
                <c:pt idx="5">
                  <c:v>0.85000000000000064</c:v>
                </c:pt>
                <c:pt idx="6">
                  <c:v>0.81</c:v>
                </c:pt>
                <c:pt idx="7">
                  <c:v>0.81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1E-4C43-96C1-0DAC236ED17B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Turkey 2012-2013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Sayfa1!$A$2:$A$9</c:f>
              <c:strCache>
                <c:ptCount val="8"/>
                <c:pt idx="0">
                  <c:v>Constraints on Government Powers</c:v>
                </c:pt>
                <c:pt idx="1">
                  <c:v>Absence of Corruption</c:v>
                </c:pt>
                <c:pt idx="2">
                  <c:v>Open Government</c:v>
                </c:pt>
                <c:pt idx="3">
                  <c:v>Fundamental Rights</c:v>
                </c:pt>
                <c:pt idx="4">
                  <c:v>Order and Security</c:v>
                </c:pt>
                <c:pt idx="5">
                  <c:v>Regulatory Enforcement</c:v>
                </c:pt>
                <c:pt idx="6">
                  <c:v>Civil Justice</c:v>
                </c:pt>
                <c:pt idx="7">
                  <c:v>Criminal Justice</c:v>
                </c:pt>
              </c:strCache>
            </c:strRef>
          </c:cat>
          <c:val>
            <c:numRef>
              <c:f>Sayfa1!$D$2:$D$9</c:f>
              <c:numCache>
                <c:formatCode>General</c:formatCode>
                <c:ptCount val="8"/>
                <c:pt idx="0">
                  <c:v>0.47000000000000008</c:v>
                </c:pt>
                <c:pt idx="1">
                  <c:v>0.55000000000000004</c:v>
                </c:pt>
                <c:pt idx="2">
                  <c:v>0.46</c:v>
                </c:pt>
                <c:pt idx="3">
                  <c:v>0.49000000000000032</c:v>
                </c:pt>
                <c:pt idx="4">
                  <c:v>0.63000000000000211</c:v>
                </c:pt>
                <c:pt idx="5">
                  <c:v>0.55000000000000004</c:v>
                </c:pt>
                <c:pt idx="6">
                  <c:v>0.55000000000000004</c:v>
                </c:pt>
                <c:pt idx="7">
                  <c:v>0.42000000000000032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1E-4C43-96C1-0DAC236ED17B}"/>
            </c:ext>
          </c:extLst>
        </c:ser>
        <c:axId val="72092288"/>
        <c:axId val="72102272"/>
      </c:radarChart>
      <c:catAx>
        <c:axId val="72092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2102272"/>
        <c:crosses val="autoZero"/>
        <c:auto val="1"/>
        <c:lblAlgn val="ctr"/>
        <c:lblOffset val="100"/>
      </c:catAx>
      <c:valAx>
        <c:axId val="72102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7209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200"/>
      </a:pPr>
      <a:endParaRPr lang="tr-T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autoTitleDeleted val="1"/>
    <c:plotArea>
      <c:layout/>
      <c:radarChart>
        <c:radarStyle val="marker"/>
        <c:ser>
          <c:idx val="0"/>
          <c:order val="0"/>
          <c:tx>
            <c:strRef>
              <c:f>tr!$A$2</c:f>
              <c:strCache>
                <c:ptCount val="1"/>
                <c:pt idx="0">
                  <c:v>Turkey</c:v>
                </c:pt>
              </c:strCache>
            </c:strRef>
          </c:tx>
          <c:spPr>
            <a:ln w="508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tr!$B$1:$G$1</c:f>
              <c:strCache>
                <c:ptCount val="6"/>
                <c:pt idx="0">
                  <c:v>Voice and Accountability</c:v>
                </c:pt>
                <c:pt idx="1">
                  <c:v>Political Stability and Absence of Violence/Terrorism</c:v>
                </c:pt>
                <c:pt idx="2">
                  <c:v>Government Effectiveness</c:v>
                </c:pt>
                <c:pt idx="3">
                  <c:v>Regulatory Quality</c:v>
                </c:pt>
                <c:pt idx="4">
                  <c:v>Rule of Law</c:v>
                </c:pt>
                <c:pt idx="5">
                  <c:v>Control of Corruption</c:v>
                </c:pt>
              </c:strCache>
            </c:strRef>
          </c:cat>
          <c:val>
            <c:numRef>
              <c:f>tr!$B$2:$G$2</c:f>
              <c:numCache>
                <c:formatCode>0</c:formatCode>
                <c:ptCount val="6"/>
                <c:pt idx="0">
                  <c:v>27.586206436157148</c:v>
                </c:pt>
                <c:pt idx="1">
                  <c:v>7.1428570747375355</c:v>
                </c:pt>
                <c:pt idx="2">
                  <c:v>55.288459777832003</c:v>
                </c:pt>
                <c:pt idx="3">
                  <c:v>57.211540222167969</c:v>
                </c:pt>
                <c:pt idx="4">
                  <c:v>45.192306518554972</c:v>
                </c:pt>
                <c:pt idx="5">
                  <c:v>49.519229888915994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7E-475E-B0F8-C53F04B0D007}"/>
            </c:ext>
          </c:extLst>
        </c:ser>
        <c:ser>
          <c:idx val="1"/>
          <c:order val="1"/>
          <c:tx>
            <c:strRef>
              <c:f>tr!$A$3</c:f>
              <c:strCache>
                <c:ptCount val="1"/>
                <c:pt idx="0">
                  <c:v>MENA</c:v>
                </c:pt>
              </c:strCache>
            </c:strRef>
          </c:tx>
          <c:spPr>
            <a:ln w="508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tr!$B$1:$G$1</c:f>
              <c:strCache>
                <c:ptCount val="6"/>
                <c:pt idx="0">
                  <c:v>Voice and Accountability</c:v>
                </c:pt>
                <c:pt idx="1">
                  <c:v>Political Stability and Absence of Violence/Terrorism</c:v>
                </c:pt>
                <c:pt idx="2">
                  <c:v>Government Effectiveness</c:v>
                </c:pt>
                <c:pt idx="3">
                  <c:v>Regulatory Quality</c:v>
                </c:pt>
                <c:pt idx="4">
                  <c:v>Rule of Law</c:v>
                </c:pt>
                <c:pt idx="5">
                  <c:v>Control of Corruption</c:v>
                </c:pt>
              </c:strCache>
            </c:strRef>
          </c:cat>
          <c:val>
            <c:numRef>
              <c:f>tr!$B$3:$G$3</c:f>
              <c:numCache>
                <c:formatCode>0</c:formatCode>
                <c:ptCount val="6"/>
                <c:pt idx="0">
                  <c:v>24.607084121022986</c:v>
                </c:pt>
                <c:pt idx="1">
                  <c:v>26.371882327965327</c:v>
                </c:pt>
                <c:pt idx="2">
                  <c:v>44.139194352286196</c:v>
                </c:pt>
                <c:pt idx="3">
                  <c:v>42.307692374501912</c:v>
                </c:pt>
                <c:pt idx="4">
                  <c:v>42.765568023636227</c:v>
                </c:pt>
                <c:pt idx="5">
                  <c:v>43.315018744695763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7E-475E-B0F8-C53F04B0D007}"/>
            </c:ext>
          </c:extLst>
        </c:ser>
        <c:ser>
          <c:idx val="2"/>
          <c:order val="2"/>
          <c:tx>
            <c:strRef>
              <c:f>tr!$A$4</c:f>
              <c:strCache>
                <c:ptCount val="1"/>
                <c:pt idx="0">
                  <c:v>EU</c:v>
                </c:pt>
              </c:strCache>
            </c:strRef>
          </c:tx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tr!$B$1:$G$1</c:f>
              <c:strCache>
                <c:ptCount val="6"/>
                <c:pt idx="0">
                  <c:v>Voice and Accountability</c:v>
                </c:pt>
                <c:pt idx="1">
                  <c:v>Political Stability and Absence of Violence/Terrorism</c:v>
                </c:pt>
                <c:pt idx="2">
                  <c:v>Government Effectiveness</c:v>
                </c:pt>
                <c:pt idx="3">
                  <c:v>Regulatory Quality</c:v>
                </c:pt>
                <c:pt idx="4">
                  <c:v>Rule of Law</c:v>
                </c:pt>
                <c:pt idx="5">
                  <c:v>Control of Corruption</c:v>
                </c:pt>
              </c:strCache>
            </c:strRef>
          </c:cat>
          <c:val>
            <c:numRef>
              <c:f>tr!$B$4:$G$4</c:f>
              <c:numCache>
                <c:formatCode>0</c:formatCode>
                <c:ptCount val="6"/>
                <c:pt idx="0">
                  <c:v>83.23363849094936</c:v>
                </c:pt>
                <c:pt idx="1">
                  <c:v>71.377551215035581</c:v>
                </c:pt>
                <c:pt idx="2">
                  <c:v>81.919642584664473</c:v>
                </c:pt>
                <c:pt idx="3">
                  <c:v>83.671016284397666</c:v>
                </c:pt>
                <c:pt idx="4">
                  <c:v>81.713598796299479</c:v>
                </c:pt>
                <c:pt idx="5">
                  <c:v>78.416896138872417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7E-475E-B0F8-C53F04B0D007}"/>
            </c:ext>
          </c:extLst>
        </c:ser>
        <c:axId val="72460928"/>
        <c:axId val="72466816"/>
      </c:radarChart>
      <c:catAx>
        <c:axId val="724609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2466816"/>
        <c:crosses val="autoZero"/>
        <c:auto val="1"/>
        <c:lblAlgn val="ctr"/>
        <c:lblOffset val="100"/>
      </c:catAx>
      <c:valAx>
        <c:axId val="72466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tickLblPos val="none"/>
        <c:crossAx val="7246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tr-T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tr-TR" smtClean="0"/>
              <a:t>Türkiye Ekonomisinin Dönüşümü ve TEPAV’ın çalışmaları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778506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A911BB2-F448-4C07-9C17-E7AC39714BEB}" type="datetimeFigureOut">
              <a:rPr lang="tr-TR"/>
              <a:pPr>
                <a:defRPr/>
              </a:pPr>
              <a:t>08.04.2019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778506" y="943160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288FCF4-F1BB-4A00-B0BC-0C31350D73F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4257812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626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Türkiye Ekonomisinin Dönüşümü ve TEPAV’ın çalışmaları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506" y="0"/>
            <a:ext cx="2890626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068" y="4716661"/>
            <a:ext cx="5336540" cy="446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600"/>
            <a:ext cx="2890626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506" y="9431600"/>
            <a:ext cx="2890626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0C18D29-E03D-470E-9431-43366AD97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27528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İran var mı bu kısımda?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34366-AF13-47F0-B4D5-8835DF3228F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5970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75213FA5-3B9D-485D-9646-69133B95F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CEC5300F-9B9A-4478-8CCF-30F22F236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D1840F43-827E-4648-B8A2-763F9072B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4191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191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A1B7A21E-BC25-4992-9AA2-DEECCEF83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5411CE5-CD13-4C75-A469-73C95AEDD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D9F579A2-C12F-4A20-836C-112348CA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1304B80-4129-43C0-ADB7-8A51F3C7F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C44BBD68-1C49-4B5A-B361-21F87CD6C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AAE8520-76D8-4043-A6DE-24F2B91DA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17FEEE0-32D8-4493-A907-0CD6527673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2133600" cy="57912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04800" y="762000"/>
            <a:ext cx="6248400" cy="5791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54BE8B3-0E05-47E2-A60D-04908E556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304800" y="1752600"/>
            <a:ext cx="8534400" cy="48006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7F36CEB9-8231-4052-900E-F7A9BF257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2050" name="think-cell Slide" r:id="rId3" imgW="360" imgH="360" progId="">
              <p:embed/>
            </p:oleObj>
          </a:graphicData>
        </a:graphic>
      </p:graphicFrame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36023" y="3886200"/>
            <a:ext cx="7798525" cy="1752600"/>
          </a:xfrm>
        </p:spPr>
        <p:txBody>
          <a:bodyPr/>
          <a:lstStyle>
            <a:lvl1pPr marL="0" indent="0" algn="r">
              <a:buNone/>
              <a:defRPr b="1">
                <a:solidFill>
                  <a:srgbClr val="002060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err="1"/>
              <a:t>Asıl</a:t>
            </a:r>
            <a:r>
              <a:rPr lang="en-US" dirty="0"/>
              <a:t> alt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stilini</a:t>
            </a:r>
            <a:r>
              <a:rPr lang="en-US" dirty="0"/>
              <a:t> </a:t>
            </a:r>
            <a:r>
              <a:rPr lang="en-US" dirty="0" err="1"/>
              <a:t>düzenlemek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tıklatın</a:t>
            </a:r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2057400"/>
          </a:xfrm>
          <a:prstGeom prst="rect">
            <a:avLst/>
          </a:prstGeom>
          <a:solidFill>
            <a:srgbClr val="131E5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tr-TR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 userDrawn="1"/>
        </p:nvSpPr>
        <p:spPr bwMode="auto">
          <a:xfrm>
            <a:off x="2743200" y="-152400"/>
            <a:ext cx="3505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0000" b="1" dirty="0">
                <a:solidFill>
                  <a:srgbClr val="FFFFFF"/>
                </a:solidFill>
                <a:latin typeface="Arial" pitchFamily="34" charset="0"/>
              </a:rPr>
              <a:t>tepav</a:t>
            </a:r>
          </a:p>
        </p:txBody>
      </p:sp>
      <p:sp>
        <p:nvSpPr>
          <p:cNvPr id="9" name="Text Box 4"/>
          <p:cNvSpPr txBox="1">
            <a:spLocks noChangeArrowheads="1"/>
          </p:cNvSpPr>
          <p:nvPr userDrawn="1"/>
        </p:nvSpPr>
        <p:spPr bwMode="auto">
          <a:xfrm>
            <a:off x="1219200" y="1524000"/>
            <a:ext cx="67056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tr-TR" sz="1900" b="1" noProof="0" dirty="0">
                <a:solidFill>
                  <a:srgbClr val="FFFFFF"/>
                </a:solidFill>
                <a:latin typeface="Arial" pitchFamily="34" charset="0"/>
              </a:rPr>
              <a:t>The Economic Policy Research Foundation of Turkey</a:t>
            </a:r>
          </a:p>
        </p:txBody>
      </p:sp>
    </p:spTree>
    <p:extLst>
      <p:ext uri="{BB962C8B-B14F-4D97-AF65-F5344CB8AC3E}">
        <p14:creationId xmlns="" xmlns:p14="http://schemas.microsoft.com/office/powerpoint/2010/main" val="98152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5" cstate="print"/>
          <a:srcRect l="-209" t="59564"/>
          <a:stretch>
            <a:fillRect/>
          </a:stretch>
        </p:blipFill>
        <p:spPr bwMode="auto">
          <a:xfrm>
            <a:off x="-19050" y="538163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BDDEB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0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CDCD495A-27C7-475F-AA40-1E36B5D29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0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4.x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6.xml"/><Relationship Id="rId2" Type="http://schemas.openxmlformats.org/officeDocument/2006/relationships/tags" Target="../tags/tag2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5.x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5.vml"/><Relationship Id="rId5" Type="http://schemas.openxmlformats.org/officeDocument/2006/relationships/chart" Target="../charts/chart9.xml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6.vml"/><Relationship Id="rId5" Type="http://schemas.openxmlformats.org/officeDocument/2006/relationships/chart" Target="../charts/chart10.x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11561" y="2362200"/>
            <a:ext cx="8076776" cy="2895600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sz="3100" i="1" dirty="0" smtClean="0"/>
              <a:t>38th </a:t>
            </a:r>
            <a:r>
              <a:rPr lang="tr-TR" sz="3100" i="1" dirty="0" err="1" smtClean="0"/>
              <a:t>meeting</a:t>
            </a:r>
            <a:r>
              <a:rPr lang="tr-TR" sz="3100" i="1" dirty="0" smtClean="0"/>
              <a:t> of </a:t>
            </a:r>
            <a:r>
              <a:rPr lang="tr-TR" sz="3100" i="1" dirty="0" err="1" smtClean="0"/>
              <a:t>the</a:t>
            </a:r>
            <a:r>
              <a:rPr lang="tr-TR" sz="3100" i="1" dirty="0" smtClean="0"/>
              <a:t> EU-</a:t>
            </a:r>
            <a:r>
              <a:rPr lang="tr-TR" sz="3100" i="1" dirty="0" err="1" smtClean="0"/>
              <a:t>Turkey</a:t>
            </a:r>
            <a:r>
              <a:rPr lang="tr-TR" sz="3100" i="1" dirty="0" smtClean="0"/>
              <a:t> </a:t>
            </a:r>
          </a:p>
          <a:p>
            <a:pPr algn="ctr"/>
            <a:r>
              <a:rPr lang="tr-TR" sz="3100" i="1" dirty="0" err="1" smtClean="0"/>
              <a:t>Joint</a:t>
            </a:r>
            <a:r>
              <a:rPr lang="tr-TR" sz="3100" i="1" dirty="0" smtClean="0"/>
              <a:t> </a:t>
            </a:r>
            <a:r>
              <a:rPr lang="tr-TR" sz="3100" i="1" dirty="0" err="1" smtClean="0"/>
              <a:t>Consultative</a:t>
            </a:r>
            <a:r>
              <a:rPr lang="tr-TR" sz="3100" i="1" dirty="0" smtClean="0"/>
              <a:t> </a:t>
            </a:r>
            <a:r>
              <a:rPr lang="tr-TR" sz="3100" i="1" dirty="0" err="1" smtClean="0"/>
              <a:t>Committee</a:t>
            </a:r>
            <a:r>
              <a:rPr lang="tr-TR" sz="3100" i="1" dirty="0" smtClean="0"/>
              <a:t> (JCC)</a:t>
            </a:r>
          </a:p>
          <a:p>
            <a:pPr algn="ctr"/>
            <a:endParaRPr lang="tr-TR" sz="3100" i="1" dirty="0" smtClean="0"/>
          </a:p>
          <a:p>
            <a:pPr algn="ctr"/>
            <a:r>
              <a:rPr lang="tr-TR" sz="2600" i="1" dirty="0" err="1" smtClean="0"/>
              <a:t>SMEs</a:t>
            </a:r>
            <a:r>
              <a:rPr lang="tr-TR" sz="2600" i="1" dirty="0" smtClean="0"/>
              <a:t>-</a:t>
            </a:r>
            <a:r>
              <a:rPr lang="tr-TR" sz="2600" i="1" dirty="0" err="1" smtClean="0"/>
              <a:t>Trade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development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and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investment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environment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opportunities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between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the</a:t>
            </a:r>
            <a:r>
              <a:rPr lang="tr-TR" sz="2600" i="1" dirty="0" smtClean="0"/>
              <a:t> EU </a:t>
            </a:r>
            <a:r>
              <a:rPr lang="tr-TR" sz="2600" i="1" dirty="0" err="1" smtClean="0"/>
              <a:t>and</a:t>
            </a:r>
            <a:r>
              <a:rPr lang="tr-TR" sz="2600" i="1" dirty="0" smtClean="0"/>
              <a:t> </a:t>
            </a:r>
            <a:r>
              <a:rPr lang="tr-TR" sz="2600" i="1" dirty="0" err="1" smtClean="0"/>
              <a:t>Turkey</a:t>
            </a:r>
            <a:endParaRPr lang="en-US" sz="2600" i="1" dirty="0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2555776" y="5517233"/>
            <a:ext cx="6400800" cy="115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altLang="tr-TR" sz="2400" kern="0" dirty="0">
              <a:latin typeface="Arial" pitchFamily="34" charset="0"/>
            </a:endParaRPr>
          </a:p>
          <a:p>
            <a:pPr>
              <a:lnSpc>
                <a:spcPct val="80000"/>
              </a:lnSpc>
            </a:pPr>
            <a:endParaRPr lang="en-US" altLang="tr-TR" sz="2400" kern="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0" y="5334000"/>
            <a:ext cx="9108976" cy="133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altLang="tr-TR" sz="2400" kern="0" dirty="0">
              <a:latin typeface="+mj-lt"/>
            </a:endParaRPr>
          </a:p>
          <a:p>
            <a:pPr algn="ctr">
              <a:lnSpc>
                <a:spcPct val="80000"/>
              </a:lnSpc>
            </a:pPr>
            <a:endParaRPr lang="tr-TR" altLang="tr-TR" sz="2400" kern="0" dirty="0">
              <a:solidFill>
                <a:srgbClr val="FF0000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r>
              <a:rPr lang="tr-TR" altLang="tr-TR" sz="2400" i="1" kern="0" dirty="0" smtClean="0">
                <a:solidFill>
                  <a:srgbClr val="FF0000"/>
                </a:solidFill>
                <a:latin typeface="+mj-lt"/>
              </a:rPr>
              <a:t>April 8, 2019 </a:t>
            </a:r>
          </a:p>
          <a:p>
            <a:pPr algn="ctr">
              <a:lnSpc>
                <a:spcPct val="80000"/>
              </a:lnSpc>
            </a:pPr>
            <a:r>
              <a:rPr lang="tr-TR" altLang="tr-TR" sz="2400" i="1" kern="0" dirty="0" err="1" smtClean="0">
                <a:solidFill>
                  <a:srgbClr val="FF0000"/>
                </a:solidFill>
                <a:latin typeface="+mj-lt"/>
              </a:rPr>
              <a:t>Brussels</a:t>
            </a:r>
            <a:endParaRPr lang="en-US" altLang="tr-TR" sz="2400" i="1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190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685800"/>
          </a:xfrm>
        </p:spPr>
        <p:txBody>
          <a:bodyPr/>
          <a:lstStyle/>
          <a:p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matter</a:t>
            </a:r>
            <a:r>
              <a:rPr lang="tr-TR" dirty="0" smtClean="0"/>
              <a:t>…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5029200"/>
          </a:xfrm>
        </p:spPr>
        <p:txBody>
          <a:bodyPr/>
          <a:lstStyle/>
          <a:p>
            <a:endParaRPr lang="tr-TR" sz="2500" dirty="0" smtClean="0"/>
          </a:p>
          <a:p>
            <a:r>
              <a:rPr lang="tr-TR" sz="2500" dirty="0" err="1" smtClean="0"/>
              <a:t>SMEs</a:t>
            </a:r>
            <a:r>
              <a:rPr lang="tr-TR" sz="2500" dirty="0" smtClean="0"/>
              <a:t> </a:t>
            </a:r>
            <a:r>
              <a:rPr lang="tr-TR" sz="2500" dirty="0" err="1" smtClean="0"/>
              <a:t>are</a:t>
            </a:r>
            <a:r>
              <a:rPr lang="tr-TR" sz="2500" dirty="0" smtClean="0"/>
              <a:t> </a:t>
            </a:r>
            <a:r>
              <a:rPr lang="tr-TR" sz="2500" dirty="0" err="1" smtClean="0"/>
              <a:t>the</a:t>
            </a:r>
            <a:r>
              <a:rPr lang="tr-TR" sz="2500" dirty="0" smtClean="0"/>
              <a:t> </a:t>
            </a:r>
            <a:r>
              <a:rPr lang="tr-TR" sz="2500" dirty="0" err="1" smtClean="0"/>
              <a:t>main</a:t>
            </a:r>
            <a:r>
              <a:rPr lang="tr-TR" sz="2500" dirty="0" smtClean="0"/>
              <a:t> </a:t>
            </a:r>
            <a:r>
              <a:rPr lang="tr-TR" sz="2500" dirty="0" err="1" smtClean="0"/>
              <a:t>pillar</a:t>
            </a:r>
            <a:r>
              <a:rPr lang="tr-TR" sz="2500" dirty="0" smtClean="0"/>
              <a:t> of </a:t>
            </a:r>
            <a:r>
              <a:rPr lang="tr-TR" sz="2500" dirty="0" err="1" smtClean="0"/>
              <a:t>nearly</a:t>
            </a:r>
            <a:r>
              <a:rPr lang="tr-TR" sz="2500" dirty="0" smtClean="0"/>
              <a:t> </a:t>
            </a:r>
            <a:r>
              <a:rPr lang="tr-TR" sz="2500" dirty="0" err="1" smtClean="0"/>
              <a:t>all</a:t>
            </a:r>
            <a:r>
              <a:rPr lang="tr-TR" sz="2500" dirty="0" smtClean="0"/>
              <a:t> </a:t>
            </a:r>
            <a:r>
              <a:rPr lang="tr-TR" sz="2500" dirty="0" err="1" smtClean="0"/>
              <a:t>national</a:t>
            </a:r>
            <a:r>
              <a:rPr lang="tr-TR" sz="2500" dirty="0" smtClean="0"/>
              <a:t> </a:t>
            </a:r>
            <a:r>
              <a:rPr lang="tr-TR" sz="2500" dirty="0" err="1" smtClean="0"/>
              <a:t>economies</a:t>
            </a:r>
            <a:r>
              <a:rPr lang="tr-TR" sz="2500" dirty="0" smtClean="0"/>
              <a:t> in </a:t>
            </a:r>
            <a:r>
              <a:rPr lang="tr-TR" sz="2500" dirty="0" err="1" smtClean="0"/>
              <a:t>the</a:t>
            </a:r>
            <a:r>
              <a:rPr lang="tr-TR" sz="2500" dirty="0" smtClean="0"/>
              <a:t> </a:t>
            </a:r>
            <a:r>
              <a:rPr lang="tr-TR" sz="2500" dirty="0" err="1" smtClean="0"/>
              <a:t>world</a:t>
            </a:r>
            <a:r>
              <a:rPr lang="tr-TR" sz="2500" dirty="0" smtClean="0"/>
              <a:t>. </a:t>
            </a:r>
          </a:p>
          <a:p>
            <a:r>
              <a:rPr lang="tr-TR" sz="2500" dirty="0" err="1" smtClean="0"/>
              <a:t>They</a:t>
            </a:r>
            <a:r>
              <a:rPr lang="tr-TR" sz="2500" dirty="0" smtClean="0"/>
              <a:t> </a:t>
            </a:r>
            <a:r>
              <a:rPr lang="tr-TR" sz="2500" dirty="0" err="1" smtClean="0"/>
              <a:t>generate</a:t>
            </a:r>
            <a:r>
              <a:rPr lang="tr-TR" sz="2500" dirty="0" smtClean="0"/>
              <a:t> </a:t>
            </a:r>
            <a:r>
              <a:rPr lang="tr-TR" sz="2500" dirty="0" err="1" smtClean="0"/>
              <a:t>more</a:t>
            </a:r>
            <a:r>
              <a:rPr lang="tr-TR" sz="2500" dirty="0" smtClean="0"/>
              <a:t> </a:t>
            </a:r>
            <a:r>
              <a:rPr lang="tr-TR" sz="2500" dirty="0" err="1" smtClean="0"/>
              <a:t>than</a:t>
            </a:r>
            <a:r>
              <a:rPr lang="tr-TR" sz="2500" dirty="0" smtClean="0"/>
              <a:t> a </a:t>
            </a:r>
            <a:r>
              <a:rPr lang="tr-TR" sz="2500" dirty="0" err="1" smtClean="0"/>
              <a:t>half</a:t>
            </a:r>
            <a:r>
              <a:rPr lang="tr-TR" sz="2500" dirty="0" smtClean="0"/>
              <a:t> of </a:t>
            </a:r>
            <a:r>
              <a:rPr lang="tr-TR" sz="2500" dirty="0" err="1" smtClean="0"/>
              <a:t>jobs</a:t>
            </a:r>
            <a:r>
              <a:rPr lang="tr-TR" sz="2500" dirty="0" smtClean="0"/>
              <a:t> </a:t>
            </a:r>
            <a:r>
              <a:rPr lang="tr-TR" sz="2500" dirty="0" err="1" smtClean="0"/>
              <a:t>and</a:t>
            </a:r>
            <a:r>
              <a:rPr lang="tr-TR" sz="2500" dirty="0" smtClean="0"/>
              <a:t> </a:t>
            </a:r>
            <a:r>
              <a:rPr lang="tr-TR" sz="2500" dirty="0" err="1" smtClean="0"/>
              <a:t>income</a:t>
            </a:r>
            <a:r>
              <a:rPr lang="tr-TR" sz="2500" dirty="0" smtClean="0"/>
              <a:t> as </a:t>
            </a:r>
            <a:r>
              <a:rPr lang="tr-TR" sz="2500" dirty="0" err="1" smtClean="0"/>
              <a:t>well</a:t>
            </a:r>
            <a:r>
              <a:rPr lang="tr-TR" sz="2500" dirty="0" smtClean="0"/>
              <a:t> as </a:t>
            </a:r>
            <a:r>
              <a:rPr lang="tr-TR" sz="2500" dirty="0" err="1" smtClean="0"/>
              <a:t>value</a:t>
            </a:r>
            <a:r>
              <a:rPr lang="tr-TR" sz="2500" dirty="0" smtClean="0"/>
              <a:t> </a:t>
            </a:r>
            <a:r>
              <a:rPr lang="tr-TR" sz="2500" dirty="0" err="1" smtClean="0"/>
              <a:t>added</a:t>
            </a:r>
            <a:r>
              <a:rPr lang="tr-TR" sz="2500" dirty="0" smtClean="0"/>
              <a:t>.</a:t>
            </a:r>
          </a:p>
          <a:p>
            <a:r>
              <a:rPr lang="tr-TR" sz="2500" dirty="0" err="1" smtClean="0"/>
              <a:t>SMEs</a:t>
            </a:r>
            <a:r>
              <a:rPr lang="tr-TR" sz="2500" dirty="0" smtClean="0"/>
              <a:t> </a:t>
            </a:r>
            <a:r>
              <a:rPr lang="tr-TR" sz="2500" dirty="0" err="1" smtClean="0"/>
              <a:t>contribute</a:t>
            </a:r>
            <a:r>
              <a:rPr lang="tr-TR" sz="2500" dirty="0" smtClean="0"/>
              <a:t> </a:t>
            </a:r>
            <a:r>
              <a:rPr lang="tr-TR" sz="2500" dirty="0" err="1" smtClean="0"/>
              <a:t>to</a:t>
            </a:r>
            <a:r>
              <a:rPr lang="tr-TR" sz="2500" dirty="0" smtClean="0"/>
              <a:t> </a:t>
            </a:r>
            <a:r>
              <a:rPr lang="tr-TR" sz="2500" dirty="0" err="1" smtClean="0"/>
              <a:t>economic</a:t>
            </a:r>
            <a:r>
              <a:rPr lang="tr-TR" sz="2500" dirty="0" smtClean="0"/>
              <a:t> </a:t>
            </a:r>
            <a:r>
              <a:rPr lang="tr-TR" sz="2500" dirty="0" err="1" smtClean="0"/>
              <a:t>growth</a:t>
            </a:r>
            <a:r>
              <a:rPr lang="tr-TR" sz="2500" dirty="0" smtClean="0"/>
              <a:t> </a:t>
            </a:r>
            <a:r>
              <a:rPr lang="tr-TR" sz="2500" dirty="0" err="1" smtClean="0"/>
              <a:t>and</a:t>
            </a:r>
            <a:r>
              <a:rPr lang="tr-TR" sz="2500" dirty="0" smtClean="0"/>
              <a:t> </a:t>
            </a:r>
            <a:r>
              <a:rPr lang="tr-TR" sz="2500" dirty="0" err="1" smtClean="0"/>
              <a:t>innovation</a:t>
            </a:r>
            <a:r>
              <a:rPr lang="tr-TR" sz="2500" dirty="0" smtClean="0"/>
              <a:t>.</a:t>
            </a:r>
          </a:p>
          <a:p>
            <a:r>
              <a:rPr lang="tr-TR" sz="2500" dirty="0" err="1" smtClean="0"/>
              <a:t>They</a:t>
            </a:r>
            <a:r>
              <a:rPr lang="tr-TR" sz="2500" dirty="0" smtClean="0"/>
              <a:t> </a:t>
            </a:r>
            <a:r>
              <a:rPr lang="tr-TR" sz="2500" dirty="0" err="1" smtClean="0"/>
              <a:t>are</a:t>
            </a:r>
            <a:r>
              <a:rPr lang="tr-TR" sz="2500" dirty="0" smtClean="0"/>
              <a:t> </a:t>
            </a:r>
            <a:r>
              <a:rPr lang="tr-TR" sz="2500" dirty="0" err="1" smtClean="0"/>
              <a:t>increasingly</a:t>
            </a:r>
            <a:r>
              <a:rPr lang="tr-TR" sz="2500" dirty="0" smtClean="0"/>
              <a:t> </a:t>
            </a:r>
            <a:r>
              <a:rPr lang="tr-TR" sz="2500" dirty="0" err="1" smtClean="0"/>
              <a:t>integrated</a:t>
            </a:r>
            <a:r>
              <a:rPr lang="tr-TR" sz="2500" dirty="0" smtClean="0"/>
              <a:t> in </a:t>
            </a:r>
            <a:r>
              <a:rPr lang="tr-TR" sz="2500" b="1" dirty="0" smtClean="0"/>
              <a:t>global </a:t>
            </a:r>
            <a:r>
              <a:rPr lang="tr-TR" sz="2500" b="1" dirty="0" err="1" smtClean="0"/>
              <a:t>value</a:t>
            </a:r>
            <a:r>
              <a:rPr lang="tr-TR" sz="2500" b="1" dirty="0" smtClean="0"/>
              <a:t> </a:t>
            </a:r>
            <a:r>
              <a:rPr lang="tr-TR" sz="2500" b="1" dirty="0" err="1" smtClean="0"/>
              <a:t>chains</a:t>
            </a:r>
            <a:r>
              <a:rPr lang="tr-TR" sz="2500" dirty="0" smtClean="0"/>
              <a:t>, </a:t>
            </a:r>
            <a:r>
              <a:rPr lang="tr-TR" sz="2500" dirty="0" err="1" smtClean="0"/>
              <a:t>and</a:t>
            </a:r>
            <a:r>
              <a:rPr lang="tr-TR" sz="2500" dirty="0" smtClean="0"/>
              <a:t> form a </a:t>
            </a:r>
            <a:r>
              <a:rPr lang="tr-TR" sz="2500" dirty="0" err="1" smtClean="0"/>
              <a:t>working</a:t>
            </a:r>
            <a:r>
              <a:rPr lang="tr-TR" sz="2500" dirty="0" smtClean="0"/>
              <a:t> </a:t>
            </a:r>
            <a:r>
              <a:rPr lang="tr-TR" sz="2500" dirty="0" err="1" smtClean="0"/>
              <a:t>ecosystem</a:t>
            </a:r>
            <a:r>
              <a:rPr lang="tr-TR" sz="2500" dirty="0" smtClean="0"/>
              <a:t>  </a:t>
            </a:r>
            <a:r>
              <a:rPr lang="tr-TR" sz="2500" dirty="0" err="1" smtClean="0"/>
              <a:t>with</a:t>
            </a:r>
            <a:r>
              <a:rPr lang="tr-TR" sz="2500" dirty="0" smtClean="0"/>
              <a:t> </a:t>
            </a:r>
            <a:r>
              <a:rPr lang="tr-TR" sz="2500" dirty="0" err="1" smtClean="0"/>
              <a:t>larger</a:t>
            </a:r>
            <a:r>
              <a:rPr lang="tr-TR" sz="2500" dirty="0" smtClean="0"/>
              <a:t> </a:t>
            </a:r>
            <a:r>
              <a:rPr lang="tr-TR" sz="2500" dirty="0" err="1" smtClean="0"/>
              <a:t>enterprises</a:t>
            </a:r>
            <a:r>
              <a:rPr lang="tr-TR" sz="2500" dirty="0" smtClean="0"/>
              <a:t>.</a:t>
            </a:r>
          </a:p>
          <a:p>
            <a:r>
              <a:rPr lang="tr-TR" sz="2500" dirty="0" err="1" smtClean="0"/>
              <a:t>They</a:t>
            </a:r>
            <a:r>
              <a:rPr lang="tr-TR" sz="2500" dirty="0" smtClean="0"/>
              <a:t> </a:t>
            </a:r>
            <a:r>
              <a:rPr lang="tr-TR" sz="2500" dirty="0" err="1" smtClean="0"/>
              <a:t>are</a:t>
            </a:r>
            <a:r>
              <a:rPr lang="tr-TR" sz="2500" dirty="0" smtClean="0"/>
              <a:t> </a:t>
            </a:r>
            <a:r>
              <a:rPr lang="tr-TR" sz="2500" dirty="0" err="1" smtClean="0"/>
              <a:t>engaged</a:t>
            </a:r>
            <a:r>
              <a:rPr lang="tr-TR" sz="2500" dirty="0" smtClean="0"/>
              <a:t> </a:t>
            </a:r>
            <a:r>
              <a:rPr lang="tr-TR" sz="2500" dirty="0" smtClean="0"/>
              <a:t>in </a:t>
            </a:r>
            <a:r>
              <a:rPr lang="tr-TR" sz="2500" dirty="0" err="1" smtClean="0"/>
              <a:t>and</a:t>
            </a:r>
            <a:r>
              <a:rPr lang="tr-TR" sz="2500" dirty="0" smtClean="0"/>
              <a:t> </a:t>
            </a:r>
            <a:r>
              <a:rPr lang="tr-TR" sz="2500" dirty="0" err="1" smtClean="0"/>
              <a:t>deeply</a:t>
            </a:r>
            <a:r>
              <a:rPr lang="tr-TR" sz="2500" dirty="0" smtClean="0"/>
              <a:t> </a:t>
            </a:r>
            <a:r>
              <a:rPr lang="tr-TR" sz="2500" dirty="0" err="1" smtClean="0"/>
              <a:t>affected</a:t>
            </a:r>
            <a:r>
              <a:rPr lang="tr-TR" sz="2500" dirty="0" smtClean="0"/>
              <a:t> </a:t>
            </a:r>
            <a:r>
              <a:rPr lang="tr-TR" sz="2500" dirty="0" err="1" smtClean="0"/>
              <a:t>by</a:t>
            </a:r>
            <a:r>
              <a:rPr lang="tr-TR" sz="2500" dirty="0" smtClean="0"/>
              <a:t> </a:t>
            </a:r>
            <a:r>
              <a:rPr lang="tr-TR" sz="2500" dirty="0" err="1" smtClean="0"/>
              <a:t>the</a:t>
            </a:r>
            <a:r>
              <a:rPr lang="tr-TR" sz="2500" dirty="0" smtClean="0"/>
              <a:t> </a:t>
            </a:r>
            <a:r>
              <a:rPr lang="tr-TR" sz="2500" b="1" dirty="0" err="1" smtClean="0"/>
              <a:t>trading</a:t>
            </a:r>
            <a:r>
              <a:rPr lang="tr-TR" sz="2500" dirty="0" smtClean="0"/>
              <a:t> </a:t>
            </a:r>
            <a:r>
              <a:rPr lang="tr-TR" sz="2500" dirty="0" err="1" smtClean="0"/>
              <a:t>and</a:t>
            </a:r>
            <a:r>
              <a:rPr lang="tr-TR" sz="2500" dirty="0" smtClean="0"/>
              <a:t> </a:t>
            </a:r>
            <a:r>
              <a:rPr lang="tr-TR" sz="2500" b="1" dirty="0" err="1" smtClean="0"/>
              <a:t>investment</a:t>
            </a:r>
            <a:r>
              <a:rPr lang="tr-TR" sz="2500" b="1" dirty="0" smtClean="0"/>
              <a:t> </a:t>
            </a:r>
            <a:r>
              <a:rPr lang="tr-TR" sz="2500" b="1" dirty="0" err="1" smtClean="0"/>
              <a:t>environment</a:t>
            </a:r>
            <a:r>
              <a:rPr lang="tr-TR" sz="2500" dirty="0" smtClean="0"/>
              <a:t> (i.e. </a:t>
            </a:r>
            <a:r>
              <a:rPr lang="tr-TR" sz="2500" dirty="0" err="1" smtClean="0"/>
              <a:t>doing</a:t>
            </a:r>
            <a:r>
              <a:rPr lang="tr-TR" sz="2500" dirty="0" smtClean="0"/>
              <a:t> </a:t>
            </a:r>
            <a:r>
              <a:rPr lang="tr-TR" sz="2500" dirty="0" err="1" smtClean="0"/>
              <a:t>business</a:t>
            </a:r>
            <a:r>
              <a:rPr lang="tr-TR" sz="2500" dirty="0" smtClean="0"/>
              <a:t> </a:t>
            </a:r>
            <a:r>
              <a:rPr lang="tr-TR" sz="2500" dirty="0" err="1" smtClean="0"/>
              <a:t>and</a:t>
            </a:r>
            <a:r>
              <a:rPr lang="tr-TR" sz="2500" dirty="0" smtClean="0"/>
              <a:t> </a:t>
            </a:r>
            <a:r>
              <a:rPr lang="tr-TR" sz="2500" dirty="0" err="1" smtClean="0"/>
              <a:t>trade</a:t>
            </a:r>
            <a:r>
              <a:rPr lang="tr-TR" sz="2500" dirty="0" smtClean="0"/>
              <a:t>  </a:t>
            </a:r>
            <a:r>
              <a:rPr lang="tr-TR" sz="2500" dirty="0" err="1" smtClean="0"/>
              <a:t>protectionism</a:t>
            </a:r>
            <a:r>
              <a:rPr lang="tr-TR" sz="2500" dirty="0" smtClean="0"/>
              <a:t>).</a:t>
            </a:r>
          </a:p>
          <a:p>
            <a:endParaRPr lang="tr-TR" sz="2800" dirty="0" smtClean="0"/>
          </a:p>
          <a:p>
            <a:endParaRPr lang="tr-TR" sz="2800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6A2C7D60-9E27-4BED-963C-4328F452C799}" type="slidenum">
              <a:rPr lang="en-US"/>
              <a:pPr/>
              <a:t>3</a:t>
            </a:fld>
            <a:endParaRPr lang="en-US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534400" cy="533400"/>
          </a:xfrm>
        </p:spPr>
        <p:txBody>
          <a:bodyPr/>
          <a:lstStyle/>
          <a:p>
            <a:r>
              <a:rPr lang="tr-TR" sz="4000" dirty="0" err="1" smtClean="0"/>
              <a:t>Challenges</a:t>
            </a:r>
            <a:r>
              <a:rPr lang="tr-TR" sz="4000" dirty="0" smtClean="0"/>
              <a:t> </a:t>
            </a:r>
            <a:r>
              <a:rPr lang="tr-TR" sz="4000" dirty="0" err="1" smtClean="0"/>
              <a:t>for</a:t>
            </a:r>
            <a:r>
              <a:rPr lang="tr-TR" sz="4000" dirty="0" smtClean="0"/>
              <a:t> </a:t>
            </a:r>
            <a:r>
              <a:rPr lang="tr-TR" sz="4000" dirty="0" err="1" smtClean="0"/>
              <a:t>the</a:t>
            </a:r>
            <a:r>
              <a:rPr lang="tr-TR" sz="4000" dirty="0" smtClean="0"/>
              <a:t> </a:t>
            </a:r>
            <a:r>
              <a:rPr lang="tr-TR" sz="4000" dirty="0" err="1" smtClean="0"/>
              <a:t>SMEs</a:t>
            </a:r>
            <a:r>
              <a:rPr lang="tr-TR" sz="4000" dirty="0" smtClean="0"/>
              <a:t> </a:t>
            </a:r>
            <a:endParaRPr lang="en-US" sz="4000" dirty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5410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 err="1" smtClean="0">
                <a:solidFill>
                  <a:srgbClr val="FF0000"/>
                </a:solidFill>
              </a:rPr>
              <a:t>Limited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access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to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finance</a:t>
            </a: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 err="1" smtClean="0">
                <a:solidFill>
                  <a:srgbClr val="FF0000"/>
                </a:solidFill>
              </a:rPr>
              <a:t>Lower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R&amp;D</a:t>
            </a:r>
            <a:r>
              <a:rPr lang="tr-TR" sz="2400" dirty="0" smtClean="0">
                <a:solidFill>
                  <a:srgbClr val="FF0000"/>
                </a:solidFill>
              </a:rPr>
              <a:t>, </a:t>
            </a:r>
            <a:r>
              <a:rPr lang="tr-TR" sz="2400" dirty="0" err="1" smtClean="0">
                <a:solidFill>
                  <a:srgbClr val="FF0000"/>
                </a:solidFill>
              </a:rPr>
              <a:t>low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intensity</a:t>
            </a:r>
            <a:r>
              <a:rPr lang="tr-TR" sz="2400" dirty="0" smtClean="0">
                <a:solidFill>
                  <a:srgbClr val="FF0000"/>
                </a:solidFill>
              </a:rPr>
              <a:t> of </a:t>
            </a:r>
            <a:r>
              <a:rPr lang="tr-TR" sz="2400" dirty="0" err="1" smtClean="0">
                <a:solidFill>
                  <a:srgbClr val="FF0000"/>
                </a:solidFill>
              </a:rPr>
              <a:t>technology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use</a:t>
            </a: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 err="1" smtClean="0">
                <a:solidFill>
                  <a:srgbClr val="FF0000"/>
                </a:solidFill>
              </a:rPr>
              <a:t>Limited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internationalization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and</a:t>
            </a:r>
            <a:r>
              <a:rPr lang="tr-TR" sz="2400" dirty="0" smtClean="0">
                <a:solidFill>
                  <a:srgbClr val="FF0000"/>
                </a:solidFill>
              </a:rPr>
              <a:t> global </a:t>
            </a:r>
            <a:r>
              <a:rPr lang="tr-TR" sz="2400" dirty="0" err="1" smtClean="0">
                <a:solidFill>
                  <a:srgbClr val="FF0000"/>
                </a:solidFill>
              </a:rPr>
              <a:t>supply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chain</a:t>
            </a:r>
            <a:r>
              <a:rPr lang="tr-TR" sz="2400" dirty="0" smtClean="0">
                <a:solidFill>
                  <a:srgbClr val="FF0000"/>
                </a:solidFill>
              </a:rPr>
              <a:t> (GVC) </a:t>
            </a:r>
            <a:r>
              <a:rPr lang="tr-TR" sz="2400" dirty="0" err="1" smtClean="0">
                <a:solidFill>
                  <a:srgbClr val="FF0000"/>
                </a:solidFill>
              </a:rPr>
              <a:t>integration</a:t>
            </a: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 err="1" smtClean="0">
                <a:solidFill>
                  <a:srgbClr val="FF0000"/>
                </a:solidFill>
              </a:rPr>
              <a:t>Regulatory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environment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 smtClean="0">
                <a:solidFill>
                  <a:srgbClr val="FF0000"/>
                </a:solidFill>
              </a:rPr>
              <a:t>Market </a:t>
            </a:r>
            <a:r>
              <a:rPr lang="tr-TR" sz="2400" dirty="0" err="1" smtClean="0">
                <a:solidFill>
                  <a:srgbClr val="FF0000"/>
                </a:solidFill>
              </a:rPr>
              <a:t>access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problems</a:t>
            </a: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 err="1" smtClean="0">
                <a:solidFill>
                  <a:srgbClr val="FF0000"/>
                </a:solidFill>
              </a:rPr>
              <a:t>Limited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skilled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labor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and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productivity</a:t>
            </a:r>
            <a:endParaRPr lang="tr-TR" sz="24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tr-TR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2000" dirty="0"/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sz="2000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54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54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54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err="1" smtClean="0"/>
              <a:t>SMEs</a:t>
            </a:r>
            <a:r>
              <a:rPr lang="tr-TR" sz="3200" dirty="0" smtClean="0"/>
              <a:t> in </a:t>
            </a:r>
            <a:r>
              <a:rPr lang="tr-TR" sz="3200" dirty="0" err="1" smtClean="0"/>
              <a:t>Turkey’s</a:t>
            </a:r>
            <a:r>
              <a:rPr lang="tr-TR" sz="3200" dirty="0" smtClean="0"/>
              <a:t> </a:t>
            </a:r>
            <a:r>
              <a:rPr lang="tr-TR" sz="3200" dirty="0" err="1" smtClean="0"/>
              <a:t>economy</a:t>
            </a:r>
            <a:r>
              <a:rPr lang="tr-TR" sz="3200" dirty="0" smtClean="0"/>
              <a:t>, 2014-2016</a:t>
            </a:r>
            <a:endParaRPr lang="tr-TR" sz="3200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304800" y="17526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400" dirty="0" err="1" smtClean="0"/>
              <a:t>Share</a:t>
            </a:r>
            <a:r>
              <a:rPr lang="tr-TR" sz="2400" dirty="0" smtClean="0"/>
              <a:t> of </a:t>
            </a:r>
            <a:r>
              <a:rPr lang="tr-TR" sz="2400" dirty="0" err="1" smtClean="0"/>
              <a:t>SMEs</a:t>
            </a:r>
            <a:r>
              <a:rPr lang="tr-TR" sz="2400" dirty="0" smtClean="0"/>
              <a:t> in </a:t>
            </a:r>
            <a:r>
              <a:rPr lang="tr-TR" sz="2400" dirty="0" err="1" smtClean="0"/>
              <a:t>foreign</a:t>
            </a:r>
            <a:r>
              <a:rPr lang="tr-TR" sz="2400" dirty="0" smtClean="0"/>
              <a:t> </a:t>
            </a:r>
            <a:r>
              <a:rPr lang="tr-TR" sz="2400" dirty="0" err="1" smtClean="0"/>
              <a:t>trade</a:t>
            </a:r>
            <a:r>
              <a:rPr lang="tr-TR" sz="2400" dirty="0" smtClean="0"/>
              <a:t> in TR, 2015 (TÜİK)</a:t>
            </a:r>
            <a:endParaRPr lang="tr-TR" sz="2400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304800" y="17526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4 İçerik Yer Tutucusu"/>
          <p:cNvGraphicFramePr>
            <a:graphicFrameLocks/>
          </p:cNvGraphicFramePr>
          <p:nvPr/>
        </p:nvGraphicFramePr>
        <p:xfrm>
          <a:off x="228600" y="17526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err="1" smtClean="0"/>
              <a:t>Why</a:t>
            </a:r>
            <a:r>
              <a:rPr lang="tr-TR" sz="3600" dirty="0" smtClean="0"/>
              <a:t> GVC </a:t>
            </a:r>
            <a:r>
              <a:rPr lang="tr-TR" sz="3600" dirty="0" err="1" smtClean="0"/>
              <a:t>participation</a:t>
            </a:r>
            <a:r>
              <a:rPr lang="tr-TR" sz="3600" dirty="0" smtClean="0"/>
              <a:t> is </a:t>
            </a:r>
            <a:r>
              <a:rPr lang="tr-TR" sz="3600" dirty="0" err="1" smtClean="0"/>
              <a:t>essential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Trade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b="1" dirty="0" smtClean="0"/>
              <a:t>Global </a:t>
            </a:r>
            <a:r>
              <a:rPr lang="tr-TR" b="1" dirty="0" err="1" smtClean="0"/>
              <a:t>Value</a:t>
            </a:r>
            <a:r>
              <a:rPr lang="tr-TR" b="1" dirty="0" smtClean="0"/>
              <a:t> </a:t>
            </a:r>
            <a:r>
              <a:rPr lang="tr-TR" b="1" dirty="0" err="1" smtClean="0"/>
              <a:t>Chain</a:t>
            </a:r>
            <a:r>
              <a:rPr lang="tr-TR" b="1" dirty="0" smtClean="0"/>
              <a:t> (</a:t>
            </a:r>
            <a:r>
              <a:rPr lang="tr-TR" b="1" dirty="0" err="1" smtClean="0"/>
              <a:t>GVCs</a:t>
            </a:r>
            <a:r>
              <a:rPr lang="tr-TR" b="1" dirty="0" smtClean="0"/>
              <a:t>) </a:t>
            </a:r>
            <a:r>
              <a:rPr lang="tr-TR" dirty="0" err="1" smtClean="0"/>
              <a:t>create</a:t>
            </a:r>
            <a:r>
              <a:rPr lang="tr-TR" dirty="0" smtClean="0"/>
              <a:t> </a:t>
            </a:r>
            <a:r>
              <a:rPr lang="tr-TR" dirty="0" err="1" smtClean="0"/>
              <a:t>opportunities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r>
              <a:rPr lang="tr-TR" dirty="0" smtClean="0"/>
              <a:t>:</a:t>
            </a:r>
          </a:p>
          <a:p>
            <a:endParaRPr lang="tr-TR" sz="1000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absorb</a:t>
            </a:r>
            <a:r>
              <a:rPr lang="tr-TR" dirty="0" smtClean="0"/>
              <a:t> </a:t>
            </a:r>
            <a:r>
              <a:rPr lang="tr-TR" dirty="0" err="1" smtClean="0"/>
              <a:t>spillovers</a:t>
            </a:r>
            <a:r>
              <a:rPr lang="tr-TR" dirty="0" smtClean="0"/>
              <a:t> of </a:t>
            </a:r>
            <a:r>
              <a:rPr lang="tr-TR" dirty="0" err="1" smtClean="0"/>
              <a:t>technology</a:t>
            </a:r>
            <a:r>
              <a:rPr lang="tr-TR" dirty="0" smtClean="0"/>
              <a:t>, </a:t>
            </a:r>
            <a:r>
              <a:rPr lang="tr-TR" dirty="0" err="1" smtClean="0"/>
              <a:t>managerial</a:t>
            </a:r>
            <a:r>
              <a:rPr lang="tr-TR" dirty="0" smtClean="0"/>
              <a:t> </a:t>
            </a:r>
            <a:r>
              <a:rPr lang="tr-TR" dirty="0" err="1" smtClean="0"/>
              <a:t>knowledge</a:t>
            </a:r>
            <a:endParaRPr lang="tr-TR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innovate</a:t>
            </a:r>
            <a:endParaRPr lang="tr-TR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enhance</a:t>
            </a:r>
            <a:r>
              <a:rPr lang="tr-TR" dirty="0" smtClean="0"/>
              <a:t> </a:t>
            </a:r>
            <a:r>
              <a:rPr lang="tr-TR" dirty="0" err="1" smtClean="0"/>
              <a:t>productivity</a:t>
            </a:r>
            <a:endParaRPr lang="tr-TR" dirty="0" smtClean="0"/>
          </a:p>
          <a:p>
            <a:pPr lvl="1"/>
            <a:endParaRPr lang="tr-TR" dirty="0" smtClean="0"/>
          </a:p>
          <a:p>
            <a:pPr lvl="1"/>
            <a:r>
              <a:rPr lang="tr-TR" dirty="0" err="1" smtClean="0"/>
              <a:t>welfare</a:t>
            </a:r>
            <a:r>
              <a:rPr lang="tr-TR" dirty="0" smtClean="0"/>
              <a:t> </a:t>
            </a:r>
            <a:r>
              <a:rPr lang="tr-TR" dirty="0" err="1" smtClean="0"/>
              <a:t>gains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b="1" dirty="0" smtClean="0"/>
              <a:t>SME </a:t>
            </a:r>
            <a:r>
              <a:rPr lang="tr-TR" b="1" dirty="0" err="1" smtClean="0"/>
              <a:t>internationalization</a:t>
            </a:r>
            <a:r>
              <a:rPr lang="tr-TR" b="1" dirty="0" smtClean="0"/>
              <a:t>.</a:t>
            </a:r>
            <a:endParaRPr lang="tr-TR" b="1" dirty="0" smtClean="0"/>
          </a:p>
          <a:p>
            <a:pPr lvl="1">
              <a:buNone/>
            </a:pPr>
            <a:endParaRPr lang="tr-TR" sz="900" dirty="0" smtClean="0"/>
          </a:p>
          <a:p>
            <a:pPr lvl="1">
              <a:buNone/>
            </a:pPr>
            <a:r>
              <a:rPr lang="tr-TR" sz="1400" b="1" i="1" dirty="0" smtClean="0"/>
              <a:t>OECD (2018), </a:t>
            </a:r>
            <a:r>
              <a:rPr lang="tr-TR" sz="1400" b="1" i="1" dirty="0" err="1" smtClean="0"/>
              <a:t>Fostering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greater</a:t>
            </a:r>
            <a:r>
              <a:rPr lang="tr-TR" sz="1400" b="1" i="1" dirty="0" smtClean="0"/>
              <a:t> SME </a:t>
            </a:r>
            <a:r>
              <a:rPr lang="tr-TR" sz="1400" b="1" i="1" dirty="0" err="1" smtClean="0"/>
              <a:t>participation</a:t>
            </a:r>
            <a:r>
              <a:rPr lang="tr-TR" sz="1400" b="1" i="1" dirty="0" smtClean="0"/>
              <a:t> in a </a:t>
            </a:r>
            <a:r>
              <a:rPr lang="tr-TR" sz="1400" b="1" i="1" dirty="0" err="1" smtClean="0"/>
              <a:t>globally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integrated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economy</a:t>
            </a:r>
            <a:r>
              <a:rPr lang="tr-TR" sz="1400" b="1" i="1" dirty="0" smtClean="0"/>
              <a:t>.</a:t>
            </a:r>
            <a:endParaRPr lang="tr-TR" sz="1400" b="1" i="1" dirty="0" smtClean="0"/>
          </a:p>
          <a:p>
            <a:pPr lvl="1">
              <a:buNone/>
            </a:pPr>
            <a:endParaRPr lang="tr-TR" dirty="0" smtClean="0"/>
          </a:p>
          <a:p>
            <a:pPr lvl="1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457200"/>
          </a:xfrm>
        </p:spPr>
        <p:txBody>
          <a:bodyPr/>
          <a:lstStyle/>
          <a:p>
            <a:r>
              <a:rPr lang="tr-TR" sz="2800" dirty="0" smtClean="0"/>
              <a:t>TR </a:t>
            </a:r>
            <a:r>
              <a:rPr lang="tr-TR" sz="2800" dirty="0" err="1" smtClean="0"/>
              <a:t>SMEs</a:t>
            </a:r>
            <a:r>
              <a:rPr lang="tr-TR" sz="2800" dirty="0" smtClean="0"/>
              <a:t> </a:t>
            </a:r>
            <a:r>
              <a:rPr lang="tr-TR" sz="2800" dirty="0" err="1" smtClean="0"/>
              <a:t>mostly</a:t>
            </a:r>
            <a:r>
              <a:rPr lang="tr-TR" sz="2800" dirty="0" smtClean="0"/>
              <a:t> </a:t>
            </a:r>
            <a:r>
              <a:rPr lang="tr-TR" sz="2800" dirty="0" err="1" smtClean="0"/>
              <a:t>integrated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regional</a:t>
            </a:r>
            <a:r>
              <a:rPr lang="tr-TR" sz="2800" dirty="0" smtClean="0"/>
              <a:t> (</a:t>
            </a:r>
            <a:r>
              <a:rPr lang="tr-TR" sz="2800" dirty="0" err="1" smtClean="0"/>
              <a:t>European</a:t>
            </a:r>
            <a:r>
              <a:rPr lang="tr-TR" sz="2800" dirty="0" smtClean="0"/>
              <a:t>) </a:t>
            </a:r>
            <a:r>
              <a:rPr lang="tr-TR" sz="2800" dirty="0" err="1" smtClean="0"/>
              <a:t>VCs</a:t>
            </a:r>
            <a:r>
              <a:rPr lang="tr-TR" sz="2800" dirty="0" smtClean="0"/>
              <a:t> </a:t>
            </a:r>
            <a:endParaRPr lang="tr-TR" sz="28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8229600" cy="556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Nesne 1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83494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17410" name="think-cell Slide" r:id="rId4" imgW="360" imgH="360" progId="">
              <p:embed/>
            </p:oleObj>
          </a:graphicData>
        </a:graphic>
      </p:graphicFrame>
      <p:sp>
        <p:nvSpPr>
          <p:cNvPr id="3" name="Dikdörtgen 2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36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+mj-ea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sp>
        <p:nvSpPr>
          <p:cNvPr id="53250" name="1 Başlık"/>
          <p:cNvSpPr>
            <a:spLocks noGrp="1"/>
          </p:cNvSpPr>
          <p:nvPr>
            <p:ph type="title"/>
          </p:nvPr>
        </p:nvSpPr>
        <p:spPr>
          <a:xfrm>
            <a:off x="304800" y="836613"/>
            <a:ext cx="8534400" cy="583940"/>
          </a:xfrm>
        </p:spPr>
        <p:txBody>
          <a:bodyPr/>
          <a:lstStyle/>
          <a:p>
            <a:r>
              <a:rPr lang="tr-TR" sz="3600" dirty="0" smtClean="0"/>
              <a:t>TR n</a:t>
            </a:r>
            <a:r>
              <a:rPr lang="en-US" sz="3600" dirty="0" err="1" smtClean="0"/>
              <a:t>eed</a:t>
            </a:r>
            <a:r>
              <a:rPr lang="tr-TR" sz="3600" dirty="0" smtClean="0"/>
              <a:t>s</a:t>
            </a:r>
            <a:r>
              <a:rPr lang="en-US" sz="3600" dirty="0" smtClean="0"/>
              <a:t> </a:t>
            </a:r>
            <a:r>
              <a:rPr lang="en-US" sz="3600" dirty="0" smtClean="0"/>
              <a:t>to increase high-tech exports</a:t>
            </a:r>
            <a:endParaRPr lang="en-US" altLang="tr-TR" sz="3600" b="1" dirty="0" smtClean="0"/>
          </a:p>
        </p:txBody>
      </p:sp>
      <p:sp>
        <p:nvSpPr>
          <p:cNvPr id="53251" name="4 Slayt Numarası Yer Tutucusu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tr-TR" dirty="0" smtClean="0">
                <a:solidFill>
                  <a:srgbClr val="CBDDEB"/>
                </a:solidFill>
              </a:rPr>
              <a:t>Slide </a:t>
            </a:r>
            <a:fld id="{E874B37C-3200-4C11-975C-A6E794028ADE}" type="slidenum">
              <a:rPr lang="en-US" altLang="tr-TR" smtClean="0">
                <a:solidFill>
                  <a:srgbClr val="CBDDE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tr-TR" dirty="0">
              <a:solidFill>
                <a:srgbClr val="CBDDEB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0" y="1674812"/>
            <a:ext cx="9144000" cy="639605"/>
          </a:xfrm>
          <a:prstGeom prst="rect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1" kern="0" dirty="0" smtClean="0">
                <a:solidFill>
                  <a:sysClr val="window" lastClr="FFFFFF"/>
                </a:solidFill>
                <a:latin typeface="+mj-lt"/>
                <a:cs typeface="Times New Roman" pitchFamily="18" charset="0"/>
              </a:rPr>
              <a:t>High-technology exports in G20 countries, as a share of manufactured exports, %, 1992 &amp; 2017</a:t>
            </a:r>
          </a:p>
        </p:txBody>
      </p:sp>
      <p:sp>
        <p:nvSpPr>
          <p:cNvPr id="53254" name="12 Metin kutusu"/>
          <p:cNvSpPr txBox="1">
            <a:spLocks noChangeArrowheads="1"/>
          </p:cNvSpPr>
          <p:nvPr/>
        </p:nvSpPr>
        <p:spPr bwMode="auto">
          <a:xfrm>
            <a:off x="98322" y="6211669"/>
            <a:ext cx="71087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r>
              <a:rPr lang="en-US" altLang="tr-TR" sz="1200" dirty="0" smtClean="0">
                <a:solidFill>
                  <a:srgbClr val="000000"/>
                </a:solidFill>
              </a:rPr>
              <a:t>Source: World Bank</a:t>
            </a:r>
          </a:p>
          <a:p>
            <a:r>
              <a:rPr lang="en-US" altLang="tr-TR" sz="1200" dirty="0" smtClean="0">
                <a:solidFill>
                  <a:srgbClr val="000000"/>
                </a:solidFill>
              </a:rPr>
              <a:t>.</a:t>
            </a:r>
            <a:endParaRPr lang="en-US" altLang="tr-TR" sz="1200" dirty="0">
              <a:solidFill>
                <a:srgbClr val="000000"/>
              </a:solidFill>
            </a:endParaRP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42553543"/>
              </p:ext>
            </p:extLst>
          </p:nvPr>
        </p:nvGraphicFramePr>
        <p:xfrm>
          <a:off x="393238" y="2568676"/>
          <a:ext cx="8445962" cy="3773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537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30890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18434" name="think-cell Slide" r:id="rId5" imgW="360" imgH="360" progId="">
              <p:embed/>
            </p:oleObj>
          </a:graphicData>
        </a:graphic>
      </p:graphicFrame>
      <p:sp>
        <p:nvSpPr>
          <p:cNvPr id="12" name="Dikdörtgen 11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28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+mj-ea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534400" cy="838200"/>
          </a:xfrm>
        </p:spPr>
        <p:txBody>
          <a:bodyPr/>
          <a:lstStyle/>
          <a:p>
            <a:r>
              <a:rPr lang="en-US" sz="2800" b="1" dirty="0" smtClean="0"/>
              <a:t>Forward linkage signifying GVC participation declined in TR, while backward risen</a:t>
            </a:r>
            <a:endParaRPr lang="en-US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91200" y="2025134"/>
            <a:ext cx="3347864" cy="4404266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b="1" dirty="0" smtClean="0"/>
              <a:t>Backward  participation </a:t>
            </a:r>
            <a:endParaRPr lang="tr-TR" sz="2000" b="1" dirty="0" smtClean="0"/>
          </a:p>
          <a:p>
            <a:pPr>
              <a:buNone/>
            </a:pPr>
            <a:r>
              <a:rPr lang="tr-TR" sz="2000" b="1" dirty="0" smtClean="0"/>
              <a:t>	</a:t>
            </a:r>
            <a:r>
              <a:rPr lang="en-US" sz="2000" dirty="0" smtClean="0"/>
              <a:t>measures import content of a country’s export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 smtClean="0"/>
              <a:t>Forward participation </a:t>
            </a:r>
            <a:r>
              <a:rPr lang="en-US" sz="2000" dirty="0" smtClean="0"/>
              <a:t>measures domestic value added embodied in foreign countries’ exports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4294967295"/>
          </p:nvPr>
        </p:nvSpPr>
        <p:spPr>
          <a:xfrm>
            <a:off x="8305800" y="0"/>
            <a:ext cx="838200" cy="5365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3367F59E-788F-4CD7-BF59-F7BF2A82A95A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Metin kutusu 4"/>
          <p:cNvSpPr txBox="1"/>
          <p:nvPr/>
        </p:nvSpPr>
        <p:spPr>
          <a:xfrm>
            <a:off x="8720" y="6581001"/>
            <a:ext cx="8906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</a:rPr>
              <a:t>Source: OECD (2016). OECD Economic Surveys Turkey July 2016 Overview, TEPAV calculations</a:t>
            </a:r>
            <a:endParaRPr lang="en-US" sz="1200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8" name="Düz Bağlayıcı 7"/>
          <p:cNvCxnSpPr/>
          <p:nvPr/>
        </p:nvCxnSpPr>
        <p:spPr bwMode="auto">
          <a:xfrm flipH="1">
            <a:off x="6059996" y="2133600"/>
            <a:ext cx="36004" cy="41148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Metin kutusu 9"/>
          <p:cNvSpPr txBox="1"/>
          <p:nvPr/>
        </p:nvSpPr>
        <p:spPr>
          <a:xfrm>
            <a:off x="780728" y="1840468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u="sng" dirty="0" smtClean="0">
                <a:solidFill>
                  <a:srgbClr val="FFFFFF">
                    <a:lumMod val="50000"/>
                  </a:srgbClr>
                </a:solidFill>
              </a:rPr>
              <a:t>Backward participation</a:t>
            </a:r>
            <a:endParaRPr lang="en-US" sz="1600" b="1" i="1" u="sng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888740" y="4191000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u="sng" dirty="0" smtClean="0">
                <a:solidFill>
                  <a:srgbClr val="FFFFFF">
                    <a:lumMod val="50000"/>
                  </a:srgbClr>
                </a:solidFill>
              </a:rPr>
              <a:t>Forward participation</a:t>
            </a:r>
            <a:endParaRPr lang="en-US" sz="1600" b="1" i="1" u="sng" dirty="0">
              <a:solidFill>
                <a:srgbClr val="FFFFFF">
                  <a:lumMod val="50000"/>
                </a:srgbClr>
              </a:solidFill>
            </a:endParaRPr>
          </a:p>
        </p:txBody>
      </p:sp>
      <p:graphicFrame>
        <p:nvGraphicFramePr>
          <p:cNvPr id="14" name="Grafik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1854985"/>
              </p:ext>
            </p:extLst>
          </p:nvPr>
        </p:nvGraphicFramePr>
        <p:xfrm>
          <a:off x="211566" y="2152089"/>
          <a:ext cx="5656578" cy="1999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afik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34892370"/>
              </p:ext>
            </p:extLst>
          </p:nvPr>
        </p:nvGraphicFramePr>
        <p:xfrm>
          <a:off x="211566" y="4463583"/>
          <a:ext cx="5368546" cy="2117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166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" name="573 Nesne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32283536"/>
              </p:ext>
            </p:ext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p:oleObj spid="_x0000_s19458" name="think-cell Slide" r:id="rId4" imgW="360" imgH="360" progId="">
              <p:embed/>
            </p:oleObj>
          </a:graphicData>
        </a:graphic>
      </p:graphicFrame>
      <p:sp>
        <p:nvSpPr>
          <p:cNvPr id="2" name="Dikdörtgen 1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28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+mj-ea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grpSp>
        <p:nvGrpSpPr>
          <p:cNvPr id="3" name="grp2"/>
          <p:cNvGrpSpPr/>
          <p:nvPr/>
        </p:nvGrpSpPr>
        <p:grpSpPr>
          <a:xfrm>
            <a:off x="533400" y="2209800"/>
            <a:ext cx="8001000" cy="4459560"/>
            <a:chOff x="838200" y="1825625"/>
            <a:chExt cx="8229600" cy="5493637"/>
          </a:xfrm>
        </p:grpSpPr>
        <p:sp>
          <p:nvSpPr>
            <p:cNvPr id="291" name="rc4"/>
            <p:cNvSpPr/>
            <p:nvPr/>
          </p:nvSpPr>
          <p:spPr>
            <a:xfrm>
              <a:off x="838200" y="1825625"/>
              <a:ext cx="8229600" cy="548640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92" name="rc5"/>
            <p:cNvSpPr/>
            <p:nvPr/>
          </p:nvSpPr>
          <p:spPr>
            <a:xfrm>
              <a:off x="1468561" y="1895214"/>
              <a:ext cx="7529649" cy="4960355"/>
            </a:xfrm>
            <a:prstGeom prst="rect">
              <a:avLst/>
            </a:prstGeom>
            <a:solidFill>
              <a:srgbClr val="EBEBEB">
                <a:alpha val="100000"/>
              </a:srgbClr>
            </a:solidFill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94" name="pl6"/>
            <p:cNvSpPr/>
            <p:nvPr/>
          </p:nvSpPr>
          <p:spPr>
            <a:xfrm>
              <a:off x="1468561" y="6577791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95" name="pl7"/>
            <p:cNvSpPr/>
            <p:nvPr/>
          </p:nvSpPr>
          <p:spPr>
            <a:xfrm>
              <a:off x="1468561" y="5262448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97" name="pl8"/>
            <p:cNvSpPr/>
            <p:nvPr/>
          </p:nvSpPr>
          <p:spPr>
            <a:xfrm>
              <a:off x="1468561" y="3947106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98" name="pl9"/>
            <p:cNvSpPr/>
            <p:nvPr/>
          </p:nvSpPr>
          <p:spPr>
            <a:xfrm>
              <a:off x="1468561" y="2631764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99" name="pl10"/>
            <p:cNvSpPr/>
            <p:nvPr/>
          </p:nvSpPr>
          <p:spPr>
            <a:xfrm>
              <a:off x="2761191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0" name="pl11"/>
            <p:cNvSpPr/>
            <p:nvPr/>
          </p:nvSpPr>
          <p:spPr>
            <a:xfrm>
              <a:off x="4704121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1" name="pl12"/>
            <p:cNvSpPr/>
            <p:nvPr/>
          </p:nvSpPr>
          <p:spPr>
            <a:xfrm>
              <a:off x="6647052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2" name="pl13"/>
            <p:cNvSpPr/>
            <p:nvPr/>
          </p:nvSpPr>
          <p:spPr>
            <a:xfrm>
              <a:off x="8589982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3" name="pl14"/>
            <p:cNvSpPr/>
            <p:nvPr/>
          </p:nvSpPr>
          <p:spPr>
            <a:xfrm>
              <a:off x="1468561" y="5920120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4" name="pl15"/>
            <p:cNvSpPr/>
            <p:nvPr/>
          </p:nvSpPr>
          <p:spPr>
            <a:xfrm>
              <a:off x="1468561" y="4604777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5" name="pl16"/>
            <p:cNvSpPr/>
            <p:nvPr/>
          </p:nvSpPr>
          <p:spPr>
            <a:xfrm>
              <a:off x="1468561" y="3289435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6" name="pl17"/>
            <p:cNvSpPr/>
            <p:nvPr/>
          </p:nvSpPr>
          <p:spPr>
            <a:xfrm>
              <a:off x="1468561" y="1974092"/>
              <a:ext cx="7529649" cy="0"/>
            </a:xfrm>
            <a:custGeom>
              <a:avLst/>
              <a:gdLst/>
              <a:ahLst/>
              <a:cxnLst/>
              <a:rect l="0" t="0" r="0" b="0"/>
              <a:pathLst>
                <a:path w="7529649">
                  <a:moveTo>
                    <a:pt x="0" y="0"/>
                  </a:moveTo>
                  <a:lnTo>
                    <a:pt x="7529649" y="0"/>
                  </a:lnTo>
                  <a:lnTo>
                    <a:pt x="7529649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7" name="pl18"/>
            <p:cNvSpPr/>
            <p:nvPr/>
          </p:nvSpPr>
          <p:spPr>
            <a:xfrm>
              <a:off x="1789726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8" name="pl19"/>
            <p:cNvSpPr/>
            <p:nvPr/>
          </p:nvSpPr>
          <p:spPr>
            <a:xfrm>
              <a:off x="3732656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9" name="pl20"/>
            <p:cNvSpPr/>
            <p:nvPr/>
          </p:nvSpPr>
          <p:spPr>
            <a:xfrm>
              <a:off x="5675587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0" name="pl21"/>
            <p:cNvSpPr/>
            <p:nvPr/>
          </p:nvSpPr>
          <p:spPr>
            <a:xfrm>
              <a:off x="7618517" y="1895214"/>
              <a:ext cx="0" cy="4960355"/>
            </a:xfrm>
            <a:custGeom>
              <a:avLst/>
              <a:gdLst/>
              <a:ahLst/>
              <a:cxnLst/>
              <a:rect l="0" t="0" r="0" b="0"/>
              <a:pathLst>
                <a:path h="4960355">
                  <a:moveTo>
                    <a:pt x="0" y="49603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1" name="pt22"/>
            <p:cNvSpPr/>
            <p:nvPr/>
          </p:nvSpPr>
          <p:spPr>
            <a:xfrm>
              <a:off x="5102384" y="3894774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2" name="pt23"/>
            <p:cNvSpPr/>
            <p:nvPr/>
          </p:nvSpPr>
          <p:spPr>
            <a:xfrm>
              <a:off x="6833795" y="332844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3" name="pt24"/>
            <p:cNvSpPr/>
            <p:nvPr/>
          </p:nvSpPr>
          <p:spPr>
            <a:xfrm>
              <a:off x="5582475" y="327481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4" name="pt25"/>
            <p:cNvSpPr/>
            <p:nvPr/>
          </p:nvSpPr>
          <p:spPr>
            <a:xfrm>
              <a:off x="7410500" y="3315325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5" name="pt26"/>
            <p:cNvSpPr/>
            <p:nvPr/>
          </p:nvSpPr>
          <p:spPr>
            <a:xfrm>
              <a:off x="4445181" y="4381335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6" name="pt27"/>
            <p:cNvSpPr/>
            <p:nvPr/>
          </p:nvSpPr>
          <p:spPr>
            <a:xfrm>
              <a:off x="7056196" y="315233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7" name="pt28"/>
            <p:cNvSpPr/>
            <p:nvPr/>
          </p:nvSpPr>
          <p:spPr>
            <a:xfrm>
              <a:off x="2228442" y="659849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8" name="pt29"/>
            <p:cNvSpPr/>
            <p:nvPr/>
          </p:nvSpPr>
          <p:spPr>
            <a:xfrm>
              <a:off x="6896830" y="293402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9" name="pt30"/>
            <p:cNvSpPr/>
            <p:nvPr/>
          </p:nvSpPr>
          <p:spPr>
            <a:xfrm>
              <a:off x="7048425" y="302714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0" name="pt31"/>
            <p:cNvSpPr/>
            <p:nvPr/>
          </p:nvSpPr>
          <p:spPr>
            <a:xfrm>
              <a:off x="5621216" y="3493056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1" name="pt32"/>
            <p:cNvSpPr/>
            <p:nvPr/>
          </p:nvSpPr>
          <p:spPr>
            <a:xfrm>
              <a:off x="7077436" y="213692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2" name="pt33"/>
            <p:cNvSpPr/>
            <p:nvPr/>
          </p:nvSpPr>
          <p:spPr>
            <a:xfrm>
              <a:off x="5144863" y="4102332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3" name="pt34"/>
            <p:cNvSpPr/>
            <p:nvPr/>
          </p:nvSpPr>
          <p:spPr>
            <a:xfrm>
              <a:off x="3404109" y="484478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4" name="pt35"/>
            <p:cNvSpPr/>
            <p:nvPr/>
          </p:nvSpPr>
          <p:spPr>
            <a:xfrm>
              <a:off x="3639133" y="613754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5" name="pt36"/>
            <p:cNvSpPr/>
            <p:nvPr/>
          </p:nvSpPr>
          <p:spPr>
            <a:xfrm>
              <a:off x="5352526" y="335126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6" name="pt37"/>
            <p:cNvSpPr/>
            <p:nvPr/>
          </p:nvSpPr>
          <p:spPr>
            <a:xfrm>
              <a:off x="7111331" y="213160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7" name="pt38"/>
            <p:cNvSpPr/>
            <p:nvPr/>
          </p:nvSpPr>
          <p:spPr>
            <a:xfrm>
              <a:off x="5155198" y="378144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8" name="pt39"/>
            <p:cNvSpPr/>
            <p:nvPr/>
          </p:nvSpPr>
          <p:spPr>
            <a:xfrm>
              <a:off x="6957219" y="3015794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29" name="pt40"/>
            <p:cNvSpPr/>
            <p:nvPr/>
          </p:nvSpPr>
          <p:spPr>
            <a:xfrm>
              <a:off x="3386241" y="490677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0" name="pt41"/>
            <p:cNvSpPr/>
            <p:nvPr/>
          </p:nvSpPr>
          <p:spPr>
            <a:xfrm>
              <a:off x="5060125" y="3576632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1" name="pt42"/>
            <p:cNvSpPr/>
            <p:nvPr/>
          </p:nvSpPr>
          <p:spPr>
            <a:xfrm>
              <a:off x="7059626" y="263023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2" name="pt43"/>
            <p:cNvSpPr/>
            <p:nvPr/>
          </p:nvSpPr>
          <p:spPr>
            <a:xfrm>
              <a:off x="7571385" y="276323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3" name="pt44"/>
            <p:cNvSpPr/>
            <p:nvPr/>
          </p:nvSpPr>
          <p:spPr>
            <a:xfrm>
              <a:off x="3970256" y="4335743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4" name="pt45"/>
            <p:cNvSpPr/>
            <p:nvPr/>
          </p:nvSpPr>
          <p:spPr>
            <a:xfrm>
              <a:off x="7481330" y="4597433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5" name="pt46"/>
            <p:cNvSpPr/>
            <p:nvPr/>
          </p:nvSpPr>
          <p:spPr>
            <a:xfrm>
              <a:off x="3947880" y="516925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6" name="pt47"/>
            <p:cNvSpPr/>
            <p:nvPr/>
          </p:nvSpPr>
          <p:spPr>
            <a:xfrm>
              <a:off x="5016704" y="367406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7" name="pt48"/>
            <p:cNvSpPr/>
            <p:nvPr/>
          </p:nvSpPr>
          <p:spPr>
            <a:xfrm>
              <a:off x="5767411" y="318293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8" name="pt49"/>
            <p:cNvSpPr/>
            <p:nvPr/>
          </p:nvSpPr>
          <p:spPr>
            <a:xfrm>
              <a:off x="5874561" y="3084786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9" name="pt50"/>
            <p:cNvSpPr/>
            <p:nvPr/>
          </p:nvSpPr>
          <p:spPr>
            <a:xfrm>
              <a:off x="6206795" y="359656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0" name="pt51"/>
            <p:cNvSpPr/>
            <p:nvPr/>
          </p:nvSpPr>
          <p:spPr>
            <a:xfrm>
              <a:off x="3162736" y="498141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1" name="pt52"/>
            <p:cNvSpPr/>
            <p:nvPr/>
          </p:nvSpPr>
          <p:spPr>
            <a:xfrm>
              <a:off x="4744759" y="383988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2" name="pt53"/>
            <p:cNvSpPr/>
            <p:nvPr/>
          </p:nvSpPr>
          <p:spPr>
            <a:xfrm>
              <a:off x="6401952" y="2632323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3" name="pt54"/>
            <p:cNvSpPr/>
            <p:nvPr/>
          </p:nvSpPr>
          <p:spPr>
            <a:xfrm>
              <a:off x="5961994" y="2162746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4" name="pt55"/>
            <p:cNvSpPr/>
            <p:nvPr/>
          </p:nvSpPr>
          <p:spPr>
            <a:xfrm>
              <a:off x="1779216" y="554964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5" name="pt56"/>
            <p:cNvSpPr/>
            <p:nvPr/>
          </p:nvSpPr>
          <p:spPr>
            <a:xfrm>
              <a:off x="5463633" y="2530972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6" name="pt57"/>
            <p:cNvSpPr/>
            <p:nvPr/>
          </p:nvSpPr>
          <p:spPr>
            <a:xfrm>
              <a:off x="3279059" y="4651952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7" name="pt58"/>
            <p:cNvSpPr/>
            <p:nvPr/>
          </p:nvSpPr>
          <p:spPr>
            <a:xfrm>
              <a:off x="5961725" y="5047842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8" name="pt59"/>
            <p:cNvSpPr/>
            <p:nvPr/>
          </p:nvSpPr>
          <p:spPr>
            <a:xfrm>
              <a:off x="3119985" y="4903043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9" name="pt60"/>
            <p:cNvSpPr/>
            <p:nvPr/>
          </p:nvSpPr>
          <p:spPr>
            <a:xfrm>
              <a:off x="6356732" y="310088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0" name="pt61"/>
            <p:cNvSpPr/>
            <p:nvPr/>
          </p:nvSpPr>
          <p:spPr>
            <a:xfrm>
              <a:off x="5558368" y="634394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1" name="pt62"/>
            <p:cNvSpPr/>
            <p:nvPr/>
          </p:nvSpPr>
          <p:spPr>
            <a:xfrm>
              <a:off x="5307124" y="315394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2" name="pt63"/>
            <p:cNvSpPr/>
            <p:nvPr/>
          </p:nvSpPr>
          <p:spPr>
            <a:xfrm>
              <a:off x="7008980" y="3310365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3" name="pt64"/>
            <p:cNvSpPr/>
            <p:nvPr/>
          </p:nvSpPr>
          <p:spPr>
            <a:xfrm>
              <a:off x="5787739" y="349323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4" name="pt65"/>
            <p:cNvSpPr/>
            <p:nvPr/>
          </p:nvSpPr>
          <p:spPr>
            <a:xfrm>
              <a:off x="4761369" y="4382496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5" name="pt66"/>
            <p:cNvSpPr/>
            <p:nvPr/>
          </p:nvSpPr>
          <p:spPr>
            <a:xfrm>
              <a:off x="4032904" y="3767603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6" name="pt67"/>
            <p:cNvSpPr/>
            <p:nvPr/>
          </p:nvSpPr>
          <p:spPr>
            <a:xfrm>
              <a:off x="5712575" y="3164290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7" name="pt68"/>
            <p:cNvSpPr/>
            <p:nvPr/>
          </p:nvSpPr>
          <p:spPr>
            <a:xfrm>
              <a:off x="5204054" y="3909732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8" name="pt69"/>
            <p:cNvSpPr/>
            <p:nvPr/>
          </p:nvSpPr>
          <p:spPr>
            <a:xfrm>
              <a:off x="4817464" y="380800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9" name="pt70"/>
            <p:cNvSpPr/>
            <p:nvPr/>
          </p:nvSpPr>
          <p:spPr>
            <a:xfrm>
              <a:off x="6642594" y="260079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0" name="pt71"/>
            <p:cNvSpPr/>
            <p:nvPr/>
          </p:nvSpPr>
          <p:spPr>
            <a:xfrm>
              <a:off x="5777629" y="3300889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1" name="pt72"/>
            <p:cNvSpPr/>
            <p:nvPr/>
          </p:nvSpPr>
          <p:spPr>
            <a:xfrm>
              <a:off x="7045488" y="3327656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2" name="pt73"/>
            <p:cNvSpPr/>
            <p:nvPr/>
          </p:nvSpPr>
          <p:spPr>
            <a:xfrm>
              <a:off x="4535177" y="3714386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" name="pt74"/>
            <p:cNvSpPr/>
            <p:nvPr/>
          </p:nvSpPr>
          <p:spPr>
            <a:xfrm>
              <a:off x="3068852" y="4252091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4" name="pt75"/>
            <p:cNvSpPr/>
            <p:nvPr/>
          </p:nvSpPr>
          <p:spPr>
            <a:xfrm>
              <a:off x="6385208" y="320323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5" name="pt76"/>
            <p:cNvSpPr/>
            <p:nvPr/>
          </p:nvSpPr>
          <p:spPr>
            <a:xfrm>
              <a:off x="5596784" y="329086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6" name="pt77"/>
            <p:cNvSpPr/>
            <p:nvPr/>
          </p:nvSpPr>
          <p:spPr>
            <a:xfrm>
              <a:off x="4049927" y="4677564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7" name="pt78"/>
            <p:cNvSpPr/>
            <p:nvPr/>
          </p:nvSpPr>
          <p:spPr>
            <a:xfrm>
              <a:off x="5473071" y="3523630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8" name="pt79"/>
            <p:cNvSpPr/>
            <p:nvPr/>
          </p:nvSpPr>
          <p:spPr>
            <a:xfrm>
              <a:off x="4589660" y="2778360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9" name="pt80"/>
            <p:cNvSpPr/>
            <p:nvPr/>
          </p:nvSpPr>
          <p:spPr>
            <a:xfrm>
              <a:off x="8624352" y="2116497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0" name="pt81"/>
            <p:cNvSpPr/>
            <p:nvPr/>
          </p:nvSpPr>
          <p:spPr>
            <a:xfrm>
              <a:off x="4745167" y="3857038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1" name="pt82"/>
            <p:cNvSpPr/>
            <p:nvPr/>
          </p:nvSpPr>
          <p:spPr>
            <a:xfrm>
              <a:off x="5623692" y="3547483"/>
              <a:ext cx="63202" cy="63202"/>
            </a:xfrm>
            <a:prstGeom prst="ellipse">
              <a:avLst/>
            </a:prstGeom>
            <a:solidFill>
              <a:srgbClr val="27408B">
                <a:alpha val="100000"/>
              </a:srgbClr>
            </a:solidFill>
            <a:ln w="9000" cap="rnd">
              <a:solidFill>
                <a:srgbClr val="27408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2" name="pl83"/>
            <p:cNvSpPr/>
            <p:nvPr/>
          </p:nvSpPr>
          <p:spPr>
            <a:xfrm>
              <a:off x="1810817" y="2120684"/>
              <a:ext cx="6845136" cy="3487561"/>
            </a:xfrm>
            <a:custGeom>
              <a:avLst/>
              <a:gdLst/>
              <a:ahLst/>
              <a:cxnLst/>
              <a:rect l="0" t="0" r="0" b="0"/>
              <a:pathLst>
                <a:path w="6845136" h="3487561">
                  <a:moveTo>
                    <a:pt x="0" y="3487561"/>
                  </a:moveTo>
                  <a:lnTo>
                    <a:pt x="86647" y="3443415"/>
                  </a:lnTo>
                  <a:lnTo>
                    <a:pt x="173294" y="3399268"/>
                  </a:lnTo>
                  <a:lnTo>
                    <a:pt x="259941" y="3355122"/>
                  </a:lnTo>
                  <a:lnTo>
                    <a:pt x="346589" y="3310976"/>
                  </a:lnTo>
                  <a:lnTo>
                    <a:pt x="433236" y="3266829"/>
                  </a:lnTo>
                  <a:lnTo>
                    <a:pt x="519883" y="3222683"/>
                  </a:lnTo>
                  <a:lnTo>
                    <a:pt x="606531" y="3178536"/>
                  </a:lnTo>
                  <a:lnTo>
                    <a:pt x="693178" y="3134390"/>
                  </a:lnTo>
                  <a:lnTo>
                    <a:pt x="779825" y="3090244"/>
                  </a:lnTo>
                  <a:lnTo>
                    <a:pt x="866472" y="3046097"/>
                  </a:lnTo>
                  <a:lnTo>
                    <a:pt x="953120" y="3001951"/>
                  </a:lnTo>
                  <a:lnTo>
                    <a:pt x="1039767" y="2957805"/>
                  </a:lnTo>
                  <a:lnTo>
                    <a:pt x="1126414" y="2913658"/>
                  </a:lnTo>
                  <a:lnTo>
                    <a:pt x="1213062" y="2869512"/>
                  </a:lnTo>
                  <a:lnTo>
                    <a:pt x="1299709" y="2825366"/>
                  </a:lnTo>
                  <a:lnTo>
                    <a:pt x="1386356" y="2781219"/>
                  </a:lnTo>
                  <a:lnTo>
                    <a:pt x="1473003" y="2737073"/>
                  </a:lnTo>
                  <a:lnTo>
                    <a:pt x="1559651" y="2692927"/>
                  </a:lnTo>
                  <a:lnTo>
                    <a:pt x="1646298" y="2648780"/>
                  </a:lnTo>
                  <a:lnTo>
                    <a:pt x="1732945" y="2604634"/>
                  </a:lnTo>
                  <a:lnTo>
                    <a:pt x="1819593" y="2560488"/>
                  </a:lnTo>
                  <a:lnTo>
                    <a:pt x="1906240" y="2516341"/>
                  </a:lnTo>
                  <a:lnTo>
                    <a:pt x="1992887" y="2472195"/>
                  </a:lnTo>
                  <a:lnTo>
                    <a:pt x="2079535" y="2428049"/>
                  </a:lnTo>
                  <a:lnTo>
                    <a:pt x="2166182" y="2383902"/>
                  </a:lnTo>
                  <a:lnTo>
                    <a:pt x="2252829" y="2339756"/>
                  </a:lnTo>
                  <a:lnTo>
                    <a:pt x="2339476" y="2295610"/>
                  </a:lnTo>
                  <a:lnTo>
                    <a:pt x="2426124" y="2251463"/>
                  </a:lnTo>
                  <a:lnTo>
                    <a:pt x="2512771" y="2207317"/>
                  </a:lnTo>
                  <a:lnTo>
                    <a:pt x="2599418" y="2163170"/>
                  </a:lnTo>
                  <a:lnTo>
                    <a:pt x="2686066" y="2119024"/>
                  </a:lnTo>
                  <a:lnTo>
                    <a:pt x="2772713" y="2074878"/>
                  </a:lnTo>
                  <a:lnTo>
                    <a:pt x="2859360" y="2030731"/>
                  </a:lnTo>
                  <a:lnTo>
                    <a:pt x="2946007" y="1986585"/>
                  </a:lnTo>
                  <a:lnTo>
                    <a:pt x="3032655" y="1942439"/>
                  </a:lnTo>
                  <a:lnTo>
                    <a:pt x="3119302" y="1898292"/>
                  </a:lnTo>
                  <a:lnTo>
                    <a:pt x="3205949" y="1854146"/>
                  </a:lnTo>
                  <a:lnTo>
                    <a:pt x="3292597" y="1810000"/>
                  </a:lnTo>
                  <a:lnTo>
                    <a:pt x="3379244" y="1765853"/>
                  </a:lnTo>
                  <a:lnTo>
                    <a:pt x="3465891" y="1721707"/>
                  </a:lnTo>
                  <a:lnTo>
                    <a:pt x="3552539" y="1677561"/>
                  </a:lnTo>
                  <a:lnTo>
                    <a:pt x="3639186" y="1633414"/>
                  </a:lnTo>
                  <a:lnTo>
                    <a:pt x="3725833" y="1589268"/>
                  </a:lnTo>
                  <a:lnTo>
                    <a:pt x="3812480" y="1545122"/>
                  </a:lnTo>
                  <a:lnTo>
                    <a:pt x="3899128" y="1500975"/>
                  </a:lnTo>
                  <a:lnTo>
                    <a:pt x="3985775" y="1456829"/>
                  </a:lnTo>
                  <a:lnTo>
                    <a:pt x="4072422" y="1412683"/>
                  </a:lnTo>
                  <a:lnTo>
                    <a:pt x="4159070" y="1368536"/>
                  </a:lnTo>
                  <a:lnTo>
                    <a:pt x="4245717" y="1324390"/>
                  </a:lnTo>
                  <a:lnTo>
                    <a:pt x="4332364" y="1280244"/>
                  </a:lnTo>
                  <a:lnTo>
                    <a:pt x="4419011" y="1236097"/>
                  </a:lnTo>
                  <a:lnTo>
                    <a:pt x="4505659" y="1191951"/>
                  </a:lnTo>
                  <a:lnTo>
                    <a:pt x="4592306" y="1147805"/>
                  </a:lnTo>
                  <a:lnTo>
                    <a:pt x="4678953" y="1103658"/>
                  </a:lnTo>
                  <a:lnTo>
                    <a:pt x="4765601" y="1059512"/>
                  </a:lnTo>
                  <a:lnTo>
                    <a:pt x="4852248" y="1015365"/>
                  </a:lnTo>
                  <a:lnTo>
                    <a:pt x="4938895" y="971219"/>
                  </a:lnTo>
                  <a:lnTo>
                    <a:pt x="5025543" y="927073"/>
                  </a:lnTo>
                  <a:lnTo>
                    <a:pt x="5112190" y="882926"/>
                  </a:lnTo>
                  <a:lnTo>
                    <a:pt x="5198837" y="838780"/>
                  </a:lnTo>
                  <a:lnTo>
                    <a:pt x="5285484" y="794634"/>
                  </a:lnTo>
                  <a:lnTo>
                    <a:pt x="5372132" y="750487"/>
                  </a:lnTo>
                  <a:lnTo>
                    <a:pt x="5458779" y="706341"/>
                  </a:lnTo>
                  <a:lnTo>
                    <a:pt x="5545426" y="662195"/>
                  </a:lnTo>
                  <a:lnTo>
                    <a:pt x="5632074" y="618048"/>
                  </a:lnTo>
                  <a:lnTo>
                    <a:pt x="5718721" y="573902"/>
                  </a:lnTo>
                  <a:lnTo>
                    <a:pt x="5805368" y="529756"/>
                  </a:lnTo>
                  <a:lnTo>
                    <a:pt x="5892015" y="485609"/>
                  </a:lnTo>
                  <a:lnTo>
                    <a:pt x="5978663" y="441463"/>
                  </a:lnTo>
                  <a:lnTo>
                    <a:pt x="6065310" y="397317"/>
                  </a:lnTo>
                  <a:lnTo>
                    <a:pt x="6151957" y="353170"/>
                  </a:lnTo>
                  <a:lnTo>
                    <a:pt x="6238605" y="309024"/>
                  </a:lnTo>
                  <a:lnTo>
                    <a:pt x="6325252" y="264878"/>
                  </a:lnTo>
                  <a:lnTo>
                    <a:pt x="6411899" y="220731"/>
                  </a:lnTo>
                  <a:lnTo>
                    <a:pt x="6498546" y="176585"/>
                  </a:lnTo>
                  <a:lnTo>
                    <a:pt x="6585194" y="132439"/>
                  </a:lnTo>
                  <a:lnTo>
                    <a:pt x="6671841" y="88292"/>
                  </a:lnTo>
                  <a:lnTo>
                    <a:pt x="6758488" y="44146"/>
                  </a:lnTo>
                  <a:lnTo>
                    <a:pt x="6845136" y="0"/>
                  </a:lnTo>
                </a:path>
              </a:pathLst>
            </a:custGeom>
            <a:ln w="27101" cap="flat">
              <a:solidFill>
                <a:srgbClr val="8B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3" name="pl84"/>
            <p:cNvSpPr/>
            <p:nvPr/>
          </p:nvSpPr>
          <p:spPr>
            <a:xfrm>
              <a:off x="4973481" y="3958024"/>
              <a:ext cx="118594" cy="89557"/>
            </a:xfrm>
            <a:custGeom>
              <a:avLst/>
              <a:gdLst/>
              <a:ahLst/>
              <a:cxnLst/>
              <a:rect l="0" t="0" r="0" b="0"/>
              <a:pathLst>
                <a:path w="118594" h="89557">
                  <a:moveTo>
                    <a:pt x="0" y="89557"/>
                  </a:moveTo>
                  <a:lnTo>
                    <a:pt x="118594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4" name="pg85"/>
            <p:cNvSpPr/>
            <p:nvPr/>
          </p:nvSpPr>
          <p:spPr>
            <a:xfrm>
              <a:off x="4747149" y="4047582"/>
              <a:ext cx="260036" cy="145464"/>
            </a:xfrm>
            <a:custGeom>
              <a:avLst/>
              <a:gdLst/>
              <a:ahLst/>
              <a:cxnLst/>
              <a:rect l="0" t="0" r="0" b="0"/>
              <a:pathLst>
                <a:path w="260036" h="145464">
                  <a:moveTo>
                    <a:pt x="25145" y="145464"/>
                  </a:moveTo>
                  <a:lnTo>
                    <a:pt x="234890" y="145464"/>
                  </a:lnTo>
                  <a:lnTo>
                    <a:pt x="233877" y="145444"/>
                  </a:lnTo>
                  <a:lnTo>
                    <a:pt x="237921" y="145281"/>
                  </a:lnTo>
                  <a:lnTo>
                    <a:pt x="241886" y="144471"/>
                  </a:lnTo>
                  <a:lnTo>
                    <a:pt x="245670" y="143036"/>
                  </a:lnTo>
                  <a:lnTo>
                    <a:pt x="249174" y="141013"/>
                  </a:lnTo>
                  <a:lnTo>
                    <a:pt x="252309" y="138454"/>
                  </a:lnTo>
                  <a:lnTo>
                    <a:pt x="254993" y="135425"/>
                  </a:lnTo>
                  <a:lnTo>
                    <a:pt x="257156" y="132004"/>
                  </a:lnTo>
                  <a:lnTo>
                    <a:pt x="258742" y="128281"/>
                  </a:lnTo>
                  <a:lnTo>
                    <a:pt x="259710" y="124352"/>
                  </a:lnTo>
                  <a:lnTo>
                    <a:pt x="260036" y="120318"/>
                  </a:lnTo>
                  <a:lnTo>
                    <a:pt x="260036" y="25145"/>
                  </a:lnTo>
                  <a:lnTo>
                    <a:pt x="259710" y="21112"/>
                  </a:lnTo>
                  <a:lnTo>
                    <a:pt x="258742" y="17183"/>
                  </a:lnTo>
                  <a:lnTo>
                    <a:pt x="257156" y="13460"/>
                  </a:lnTo>
                  <a:lnTo>
                    <a:pt x="254993" y="10039"/>
                  </a:lnTo>
                  <a:lnTo>
                    <a:pt x="252309" y="7010"/>
                  </a:lnTo>
                  <a:lnTo>
                    <a:pt x="249174" y="4451"/>
                  </a:lnTo>
                  <a:lnTo>
                    <a:pt x="245670" y="2427"/>
                  </a:lnTo>
                  <a:lnTo>
                    <a:pt x="241886" y="992"/>
                  </a:lnTo>
                  <a:lnTo>
                    <a:pt x="237921" y="183"/>
                  </a:lnTo>
                  <a:lnTo>
                    <a:pt x="234890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5" name="tx86"/>
            <p:cNvSpPr/>
            <p:nvPr/>
          </p:nvSpPr>
          <p:spPr>
            <a:xfrm>
              <a:off x="4789059" y="4087396"/>
              <a:ext cx="176216" cy="6374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ARG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76" name="pl87"/>
            <p:cNvSpPr/>
            <p:nvPr/>
          </p:nvSpPr>
          <p:spPr>
            <a:xfrm>
              <a:off x="6856115" y="3401958"/>
              <a:ext cx="6961" cy="125762"/>
            </a:xfrm>
            <a:custGeom>
              <a:avLst/>
              <a:gdLst/>
              <a:ahLst/>
              <a:cxnLst/>
              <a:rect l="0" t="0" r="0" b="0"/>
              <a:pathLst>
                <a:path w="6961" h="125762">
                  <a:moveTo>
                    <a:pt x="0" y="125762"/>
                  </a:moveTo>
                  <a:lnTo>
                    <a:pt x="6961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7" name="pg88"/>
            <p:cNvSpPr/>
            <p:nvPr/>
          </p:nvSpPr>
          <p:spPr>
            <a:xfrm>
              <a:off x="6725715" y="3527721"/>
              <a:ext cx="252747" cy="145464"/>
            </a:xfrm>
            <a:custGeom>
              <a:avLst/>
              <a:gdLst/>
              <a:ahLst/>
              <a:cxnLst/>
              <a:rect l="0" t="0" r="0" b="0"/>
              <a:pathLst>
                <a:path w="252747" h="145464">
                  <a:moveTo>
                    <a:pt x="25146" y="145464"/>
                  </a:moveTo>
                  <a:lnTo>
                    <a:pt x="227601" y="145464"/>
                  </a:lnTo>
                  <a:lnTo>
                    <a:pt x="226589" y="145444"/>
                  </a:lnTo>
                  <a:lnTo>
                    <a:pt x="230632" y="145281"/>
                  </a:lnTo>
                  <a:lnTo>
                    <a:pt x="234597" y="144471"/>
                  </a:lnTo>
                  <a:lnTo>
                    <a:pt x="238381" y="143036"/>
                  </a:lnTo>
                  <a:lnTo>
                    <a:pt x="241886" y="141013"/>
                  </a:lnTo>
                  <a:lnTo>
                    <a:pt x="245020" y="138454"/>
                  </a:lnTo>
                  <a:lnTo>
                    <a:pt x="247704" y="135425"/>
                  </a:lnTo>
                  <a:lnTo>
                    <a:pt x="249867" y="132004"/>
                  </a:lnTo>
                  <a:lnTo>
                    <a:pt x="251453" y="128281"/>
                  </a:lnTo>
                  <a:lnTo>
                    <a:pt x="252421" y="124352"/>
                  </a:lnTo>
                  <a:lnTo>
                    <a:pt x="252747" y="120318"/>
                  </a:lnTo>
                  <a:lnTo>
                    <a:pt x="252747" y="25146"/>
                  </a:lnTo>
                  <a:lnTo>
                    <a:pt x="252421" y="21112"/>
                  </a:lnTo>
                  <a:lnTo>
                    <a:pt x="251453" y="17183"/>
                  </a:lnTo>
                  <a:lnTo>
                    <a:pt x="249867" y="13460"/>
                  </a:lnTo>
                  <a:lnTo>
                    <a:pt x="247704" y="10039"/>
                  </a:lnTo>
                  <a:lnTo>
                    <a:pt x="245020" y="7010"/>
                  </a:lnTo>
                  <a:lnTo>
                    <a:pt x="241886" y="4451"/>
                  </a:lnTo>
                  <a:lnTo>
                    <a:pt x="238381" y="2427"/>
                  </a:lnTo>
                  <a:lnTo>
                    <a:pt x="234597" y="992"/>
                  </a:lnTo>
                  <a:lnTo>
                    <a:pt x="230632" y="183"/>
                  </a:lnTo>
                  <a:lnTo>
                    <a:pt x="227601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8" name="tx89"/>
            <p:cNvSpPr/>
            <p:nvPr/>
          </p:nvSpPr>
          <p:spPr>
            <a:xfrm>
              <a:off x="6767625" y="3567439"/>
              <a:ext cx="168927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AUS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79" name="pl90"/>
            <p:cNvSpPr/>
            <p:nvPr/>
          </p:nvSpPr>
          <p:spPr>
            <a:xfrm>
              <a:off x="5597812" y="3068064"/>
              <a:ext cx="13404" cy="196438"/>
            </a:xfrm>
            <a:custGeom>
              <a:avLst/>
              <a:gdLst/>
              <a:ahLst/>
              <a:cxnLst/>
              <a:rect l="0" t="0" r="0" b="0"/>
              <a:pathLst>
                <a:path w="13404" h="196438">
                  <a:moveTo>
                    <a:pt x="0" y="0"/>
                  </a:moveTo>
                  <a:lnTo>
                    <a:pt x="13404" y="196438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0" name="pg91"/>
            <p:cNvSpPr/>
            <p:nvPr/>
          </p:nvSpPr>
          <p:spPr>
            <a:xfrm>
              <a:off x="5465380" y="2922599"/>
              <a:ext cx="254938" cy="145464"/>
            </a:xfrm>
            <a:custGeom>
              <a:avLst/>
              <a:gdLst/>
              <a:ahLst/>
              <a:cxnLst/>
              <a:rect l="0" t="0" r="0" b="0"/>
              <a:pathLst>
                <a:path w="254938" h="145464">
                  <a:moveTo>
                    <a:pt x="25145" y="145464"/>
                  </a:moveTo>
                  <a:lnTo>
                    <a:pt x="229792" y="145464"/>
                  </a:lnTo>
                  <a:lnTo>
                    <a:pt x="228780" y="145444"/>
                  </a:lnTo>
                  <a:lnTo>
                    <a:pt x="232824" y="145281"/>
                  </a:lnTo>
                  <a:lnTo>
                    <a:pt x="236789" y="144471"/>
                  </a:lnTo>
                  <a:lnTo>
                    <a:pt x="240572" y="143036"/>
                  </a:lnTo>
                  <a:lnTo>
                    <a:pt x="244077" y="141013"/>
                  </a:lnTo>
                  <a:lnTo>
                    <a:pt x="247212" y="138454"/>
                  </a:lnTo>
                  <a:lnTo>
                    <a:pt x="249895" y="135425"/>
                  </a:lnTo>
                  <a:lnTo>
                    <a:pt x="252058" y="132004"/>
                  </a:lnTo>
                  <a:lnTo>
                    <a:pt x="253644" y="128281"/>
                  </a:lnTo>
                  <a:lnTo>
                    <a:pt x="254613" y="124352"/>
                  </a:lnTo>
                  <a:lnTo>
                    <a:pt x="254938" y="120318"/>
                  </a:lnTo>
                  <a:lnTo>
                    <a:pt x="254938" y="25146"/>
                  </a:lnTo>
                  <a:lnTo>
                    <a:pt x="254613" y="21112"/>
                  </a:lnTo>
                  <a:lnTo>
                    <a:pt x="253644" y="17183"/>
                  </a:lnTo>
                  <a:lnTo>
                    <a:pt x="252058" y="13460"/>
                  </a:lnTo>
                  <a:lnTo>
                    <a:pt x="249895" y="10039"/>
                  </a:lnTo>
                  <a:lnTo>
                    <a:pt x="247212" y="7010"/>
                  </a:lnTo>
                  <a:lnTo>
                    <a:pt x="244077" y="4451"/>
                  </a:lnTo>
                  <a:lnTo>
                    <a:pt x="240572" y="2427"/>
                  </a:lnTo>
                  <a:lnTo>
                    <a:pt x="236789" y="992"/>
                  </a:lnTo>
                  <a:lnTo>
                    <a:pt x="232824" y="183"/>
                  </a:lnTo>
                  <a:lnTo>
                    <a:pt x="229792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1" name="tx92"/>
            <p:cNvSpPr/>
            <p:nvPr/>
          </p:nvSpPr>
          <p:spPr>
            <a:xfrm>
              <a:off x="5507290" y="2963128"/>
              <a:ext cx="171118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AUT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82" name="pl93"/>
            <p:cNvSpPr/>
            <p:nvPr/>
          </p:nvSpPr>
          <p:spPr>
            <a:xfrm>
              <a:off x="7484011" y="3346988"/>
              <a:ext cx="84687" cy="126"/>
            </a:xfrm>
            <a:custGeom>
              <a:avLst/>
              <a:gdLst/>
              <a:ahLst/>
              <a:cxnLst/>
              <a:rect l="0" t="0" r="0" b="0"/>
              <a:pathLst>
                <a:path w="84687" h="126">
                  <a:moveTo>
                    <a:pt x="84687" y="126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3" name="pg94"/>
            <p:cNvSpPr/>
            <p:nvPr/>
          </p:nvSpPr>
          <p:spPr>
            <a:xfrm>
              <a:off x="7568699" y="3274552"/>
              <a:ext cx="227356" cy="145464"/>
            </a:xfrm>
            <a:custGeom>
              <a:avLst/>
              <a:gdLst/>
              <a:ahLst/>
              <a:cxnLst/>
              <a:rect l="0" t="0" r="0" b="0"/>
              <a:pathLst>
                <a:path w="227356" h="145464">
                  <a:moveTo>
                    <a:pt x="25146" y="145464"/>
                  </a:moveTo>
                  <a:lnTo>
                    <a:pt x="202210" y="145464"/>
                  </a:lnTo>
                  <a:lnTo>
                    <a:pt x="201197" y="145444"/>
                  </a:lnTo>
                  <a:lnTo>
                    <a:pt x="205241" y="145281"/>
                  </a:lnTo>
                  <a:lnTo>
                    <a:pt x="209206" y="144471"/>
                  </a:lnTo>
                  <a:lnTo>
                    <a:pt x="212989" y="143036"/>
                  </a:lnTo>
                  <a:lnTo>
                    <a:pt x="216494" y="141013"/>
                  </a:lnTo>
                  <a:lnTo>
                    <a:pt x="219629" y="138454"/>
                  </a:lnTo>
                  <a:lnTo>
                    <a:pt x="222312" y="135425"/>
                  </a:lnTo>
                  <a:lnTo>
                    <a:pt x="224475" y="132004"/>
                  </a:lnTo>
                  <a:lnTo>
                    <a:pt x="226061" y="128281"/>
                  </a:lnTo>
                  <a:lnTo>
                    <a:pt x="227030" y="124352"/>
                  </a:lnTo>
                  <a:lnTo>
                    <a:pt x="227356" y="120318"/>
                  </a:lnTo>
                  <a:lnTo>
                    <a:pt x="227356" y="25146"/>
                  </a:lnTo>
                  <a:lnTo>
                    <a:pt x="227030" y="21112"/>
                  </a:lnTo>
                  <a:lnTo>
                    <a:pt x="226061" y="17183"/>
                  </a:lnTo>
                  <a:lnTo>
                    <a:pt x="224475" y="13460"/>
                  </a:lnTo>
                  <a:lnTo>
                    <a:pt x="222312" y="10039"/>
                  </a:lnTo>
                  <a:lnTo>
                    <a:pt x="219629" y="7010"/>
                  </a:lnTo>
                  <a:lnTo>
                    <a:pt x="216494" y="4451"/>
                  </a:lnTo>
                  <a:lnTo>
                    <a:pt x="212989" y="2427"/>
                  </a:lnTo>
                  <a:lnTo>
                    <a:pt x="209206" y="992"/>
                  </a:lnTo>
                  <a:lnTo>
                    <a:pt x="205241" y="183"/>
                  </a:lnTo>
                  <a:lnTo>
                    <a:pt x="202210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4" name="tx95"/>
            <p:cNvSpPr/>
            <p:nvPr/>
          </p:nvSpPr>
          <p:spPr>
            <a:xfrm>
              <a:off x="7610609" y="3316176"/>
              <a:ext cx="143536" cy="6193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BEL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85" name="pl96"/>
            <p:cNvSpPr/>
            <p:nvPr/>
          </p:nvSpPr>
          <p:spPr>
            <a:xfrm>
              <a:off x="4373991" y="4438701"/>
              <a:ext cx="60881" cy="37427"/>
            </a:xfrm>
            <a:custGeom>
              <a:avLst/>
              <a:gdLst/>
              <a:ahLst/>
              <a:cxnLst/>
              <a:rect l="0" t="0" r="0" b="0"/>
              <a:pathLst>
                <a:path w="60881" h="37427">
                  <a:moveTo>
                    <a:pt x="0" y="37427"/>
                  </a:moveTo>
                  <a:lnTo>
                    <a:pt x="60881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6" name="pg97"/>
            <p:cNvSpPr/>
            <p:nvPr/>
          </p:nvSpPr>
          <p:spPr>
            <a:xfrm>
              <a:off x="4127879" y="4476129"/>
              <a:ext cx="255605" cy="145464"/>
            </a:xfrm>
            <a:custGeom>
              <a:avLst/>
              <a:gdLst/>
              <a:ahLst/>
              <a:cxnLst/>
              <a:rect l="0" t="0" r="0" b="0"/>
              <a:pathLst>
                <a:path w="255605" h="145464">
                  <a:moveTo>
                    <a:pt x="25146" y="145464"/>
                  </a:moveTo>
                  <a:lnTo>
                    <a:pt x="230459" y="145464"/>
                  </a:lnTo>
                  <a:lnTo>
                    <a:pt x="229447" y="145444"/>
                  </a:lnTo>
                  <a:lnTo>
                    <a:pt x="233490" y="145281"/>
                  </a:lnTo>
                  <a:lnTo>
                    <a:pt x="237455" y="144471"/>
                  </a:lnTo>
                  <a:lnTo>
                    <a:pt x="241239" y="143036"/>
                  </a:lnTo>
                  <a:lnTo>
                    <a:pt x="244744" y="141013"/>
                  </a:lnTo>
                  <a:lnTo>
                    <a:pt x="247879" y="138454"/>
                  </a:lnTo>
                  <a:lnTo>
                    <a:pt x="250562" y="135425"/>
                  </a:lnTo>
                  <a:lnTo>
                    <a:pt x="252725" y="132004"/>
                  </a:lnTo>
                  <a:lnTo>
                    <a:pt x="254311" y="128281"/>
                  </a:lnTo>
                  <a:lnTo>
                    <a:pt x="255280" y="124352"/>
                  </a:lnTo>
                  <a:lnTo>
                    <a:pt x="255605" y="120318"/>
                  </a:lnTo>
                  <a:lnTo>
                    <a:pt x="255605" y="25146"/>
                  </a:lnTo>
                  <a:lnTo>
                    <a:pt x="255280" y="21112"/>
                  </a:lnTo>
                  <a:lnTo>
                    <a:pt x="254311" y="17183"/>
                  </a:lnTo>
                  <a:lnTo>
                    <a:pt x="252725" y="13460"/>
                  </a:lnTo>
                  <a:lnTo>
                    <a:pt x="250562" y="10039"/>
                  </a:lnTo>
                  <a:lnTo>
                    <a:pt x="247879" y="7010"/>
                  </a:lnTo>
                  <a:lnTo>
                    <a:pt x="244744" y="4451"/>
                  </a:lnTo>
                  <a:lnTo>
                    <a:pt x="241239" y="2427"/>
                  </a:lnTo>
                  <a:lnTo>
                    <a:pt x="237455" y="992"/>
                  </a:lnTo>
                  <a:lnTo>
                    <a:pt x="233490" y="183"/>
                  </a:lnTo>
                  <a:lnTo>
                    <a:pt x="230459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7" name="tx98"/>
            <p:cNvSpPr/>
            <p:nvPr/>
          </p:nvSpPr>
          <p:spPr>
            <a:xfrm>
              <a:off x="4169789" y="4515943"/>
              <a:ext cx="171785" cy="6374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BGR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88" name="pl99"/>
            <p:cNvSpPr/>
            <p:nvPr/>
          </p:nvSpPr>
          <p:spPr>
            <a:xfrm>
              <a:off x="7129707" y="3164465"/>
              <a:ext cx="87872" cy="13184"/>
            </a:xfrm>
            <a:custGeom>
              <a:avLst/>
              <a:gdLst/>
              <a:ahLst/>
              <a:cxnLst/>
              <a:rect l="0" t="0" r="0" b="0"/>
              <a:pathLst>
                <a:path w="87872" h="13184">
                  <a:moveTo>
                    <a:pt x="87872" y="0"/>
                  </a:moveTo>
                  <a:lnTo>
                    <a:pt x="0" y="13184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89" name="pg100"/>
            <p:cNvSpPr/>
            <p:nvPr/>
          </p:nvSpPr>
          <p:spPr>
            <a:xfrm>
              <a:off x="7217579" y="3072785"/>
              <a:ext cx="252557" cy="145464"/>
            </a:xfrm>
            <a:custGeom>
              <a:avLst/>
              <a:gdLst/>
              <a:ahLst/>
              <a:cxnLst/>
              <a:rect l="0" t="0" r="0" b="0"/>
              <a:pathLst>
                <a:path w="252557" h="145464">
                  <a:moveTo>
                    <a:pt x="25145" y="145464"/>
                  </a:moveTo>
                  <a:lnTo>
                    <a:pt x="227411" y="145464"/>
                  </a:lnTo>
                  <a:lnTo>
                    <a:pt x="226398" y="145444"/>
                  </a:lnTo>
                  <a:lnTo>
                    <a:pt x="230442" y="145281"/>
                  </a:lnTo>
                  <a:lnTo>
                    <a:pt x="234407" y="144471"/>
                  </a:lnTo>
                  <a:lnTo>
                    <a:pt x="238190" y="143036"/>
                  </a:lnTo>
                  <a:lnTo>
                    <a:pt x="241695" y="141013"/>
                  </a:lnTo>
                  <a:lnTo>
                    <a:pt x="244830" y="138454"/>
                  </a:lnTo>
                  <a:lnTo>
                    <a:pt x="247513" y="135425"/>
                  </a:lnTo>
                  <a:lnTo>
                    <a:pt x="249676" y="132004"/>
                  </a:lnTo>
                  <a:lnTo>
                    <a:pt x="251262" y="128281"/>
                  </a:lnTo>
                  <a:lnTo>
                    <a:pt x="252231" y="124352"/>
                  </a:lnTo>
                  <a:lnTo>
                    <a:pt x="252557" y="120318"/>
                  </a:lnTo>
                  <a:lnTo>
                    <a:pt x="252557" y="25145"/>
                  </a:lnTo>
                  <a:lnTo>
                    <a:pt x="252231" y="21112"/>
                  </a:lnTo>
                  <a:lnTo>
                    <a:pt x="251262" y="17183"/>
                  </a:lnTo>
                  <a:lnTo>
                    <a:pt x="249676" y="13460"/>
                  </a:lnTo>
                  <a:lnTo>
                    <a:pt x="247513" y="10039"/>
                  </a:lnTo>
                  <a:lnTo>
                    <a:pt x="244830" y="7010"/>
                  </a:lnTo>
                  <a:lnTo>
                    <a:pt x="241695" y="4451"/>
                  </a:lnTo>
                  <a:lnTo>
                    <a:pt x="238190" y="2427"/>
                  </a:lnTo>
                  <a:lnTo>
                    <a:pt x="234407" y="992"/>
                  </a:lnTo>
                  <a:lnTo>
                    <a:pt x="230442" y="183"/>
                  </a:lnTo>
                  <a:lnTo>
                    <a:pt x="227411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0" name="tx101"/>
            <p:cNvSpPr/>
            <p:nvPr/>
          </p:nvSpPr>
          <p:spPr>
            <a:xfrm>
              <a:off x="7259489" y="3114123"/>
              <a:ext cx="168737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BRA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91" name="pl102"/>
            <p:cNvSpPr/>
            <p:nvPr/>
          </p:nvSpPr>
          <p:spPr>
            <a:xfrm>
              <a:off x="2289683" y="6502941"/>
              <a:ext cx="60289" cy="85247"/>
            </a:xfrm>
            <a:custGeom>
              <a:avLst/>
              <a:gdLst/>
              <a:ahLst/>
              <a:cxnLst/>
              <a:rect l="0" t="0" r="0" b="0"/>
              <a:pathLst>
                <a:path w="60289" h="85247">
                  <a:moveTo>
                    <a:pt x="60289" y="0"/>
                  </a:moveTo>
                  <a:lnTo>
                    <a:pt x="0" y="85247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2" name="pg103"/>
            <p:cNvSpPr/>
            <p:nvPr/>
          </p:nvSpPr>
          <p:spPr>
            <a:xfrm>
              <a:off x="2272560" y="6357476"/>
              <a:ext cx="257702" cy="145464"/>
            </a:xfrm>
            <a:custGeom>
              <a:avLst/>
              <a:gdLst/>
              <a:ahLst/>
              <a:cxnLst/>
              <a:rect l="0" t="0" r="0" b="0"/>
              <a:pathLst>
                <a:path w="257702" h="145464">
                  <a:moveTo>
                    <a:pt x="25146" y="145464"/>
                  </a:moveTo>
                  <a:lnTo>
                    <a:pt x="232556" y="145464"/>
                  </a:lnTo>
                  <a:lnTo>
                    <a:pt x="231543" y="145444"/>
                  </a:lnTo>
                  <a:lnTo>
                    <a:pt x="235587" y="145281"/>
                  </a:lnTo>
                  <a:lnTo>
                    <a:pt x="239552" y="144471"/>
                  </a:lnTo>
                  <a:lnTo>
                    <a:pt x="243335" y="143036"/>
                  </a:lnTo>
                  <a:lnTo>
                    <a:pt x="246840" y="141013"/>
                  </a:lnTo>
                  <a:lnTo>
                    <a:pt x="249975" y="138454"/>
                  </a:lnTo>
                  <a:lnTo>
                    <a:pt x="252658" y="135425"/>
                  </a:lnTo>
                  <a:lnTo>
                    <a:pt x="254821" y="132004"/>
                  </a:lnTo>
                  <a:lnTo>
                    <a:pt x="256407" y="128281"/>
                  </a:lnTo>
                  <a:lnTo>
                    <a:pt x="257376" y="124352"/>
                  </a:lnTo>
                  <a:lnTo>
                    <a:pt x="257702" y="120318"/>
                  </a:lnTo>
                  <a:lnTo>
                    <a:pt x="257702" y="25146"/>
                  </a:lnTo>
                  <a:lnTo>
                    <a:pt x="257376" y="21112"/>
                  </a:lnTo>
                  <a:lnTo>
                    <a:pt x="256407" y="17183"/>
                  </a:lnTo>
                  <a:lnTo>
                    <a:pt x="254821" y="13460"/>
                  </a:lnTo>
                  <a:lnTo>
                    <a:pt x="252658" y="10039"/>
                  </a:lnTo>
                  <a:lnTo>
                    <a:pt x="249975" y="7010"/>
                  </a:lnTo>
                  <a:lnTo>
                    <a:pt x="246840" y="4451"/>
                  </a:lnTo>
                  <a:lnTo>
                    <a:pt x="243335" y="2427"/>
                  </a:lnTo>
                  <a:lnTo>
                    <a:pt x="239552" y="992"/>
                  </a:lnTo>
                  <a:lnTo>
                    <a:pt x="235587" y="183"/>
                  </a:lnTo>
                  <a:lnTo>
                    <a:pt x="232556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3" name="tx104"/>
            <p:cNvSpPr/>
            <p:nvPr/>
          </p:nvSpPr>
          <p:spPr>
            <a:xfrm>
              <a:off x="2314470" y="6398910"/>
              <a:ext cx="173882" cy="62121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BRN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94" name="pl105"/>
            <p:cNvSpPr/>
            <p:nvPr/>
          </p:nvSpPr>
          <p:spPr>
            <a:xfrm>
              <a:off x="6874260" y="2862869"/>
              <a:ext cx="32078" cy="60850"/>
            </a:xfrm>
            <a:custGeom>
              <a:avLst/>
              <a:gdLst/>
              <a:ahLst/>
              <a:cxnLst/>
              <a:rect l="0" t="0" r="0" b="0"/>
              <a:pathLst>
                <a:path w="32078" h="60850">
                  <a:moveTo>
                    <a:pt x="0" y="0"/>
                  </a:moveTo>
                  <a:lnTo>
                    <a:pt x="32078" y="6085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5" name="pg106"/>
            <p:cNvSpPr/>
            <p:nvPr/>
          </p:nvSpPr>
          <p:spPr>
            <a:xfrm>
              <a:off x="6706495" y="2717404"/>
              <a:ext cx="258845" cy="145464"/>
            </a:xfrm>
            <a:custGeom>
              <a:avLst/>
              <a:gdLst/>
              <a:ahLst/>
              <a:cxnLst/>
              <a:rect l="0" t="0" r="0" b="0"/>
              <a:pathLst>
                <a:path w="258845" h="145464">
                  <a:moveTo>
                    <a:pt x="25145" y="145464"/>
                  </a:moveTo>
                  <a:lnTo>
                    <a:pt x="233699" y="145464"/>
                  </a:lnTo>
                  <a:lnTo>
                    <a:pt x="232686" y="145444"/>
                  </a:lnTo>
                  <a:lnTo>
                    <a:pt x="236730" y="145281"/>
                  </a:lnTo>
                  <a:lnTo>
                    <a:pt x="240695" y="144471"/>
                  </a:lnTo>
                  <a:lnTo>
                    <a:pt x="244479" y="143036"/>
                  </a:lnTo>
                  <a:lnTo>
                    <a:pt x="247983" y="141013"/>
                  </a:lnTo>
                  <a:lnTo>
                    <a:pt x="251118" y="138454"/>
                  </a:lnTo>
                  <a:lnTo>
                    <a:pt x="253802" y="135425"/>
                  </a:lnTo>
                  <a:lnTo>
                    <a:pt x="255965" y="132004"/>
                  </a:lnTo>
                  <a:lnTo>
                    <a:pt x="257551" y="128281"/>
                  </a:lnTo>
                  <a:lnTo>
                    <a:pt x="258519" y="124352"/>
                  </a:lnTo>
                  <a:lnTo>
                    <a:pt x="258845" y="120318"/>
                  </a:lnTo>
                  <a:lnTo>
                    <a:pt x="258845" y="25145"/>
                  </a:lnTo>
                  <a:lnTo>
                    <a:pt x="258519" y="21112"/>
                  </a:lnTo>
                  <a:lnTo>
                    <a:pt x="257551" y="17183"/>
                  </a:lnTo>
                  <a:lnTo>
                    <a:pt x="255965" y="13460"/>
                  </a:lnTo>
                  <a:lnTo>
                    <a:pt x="253802" y="10039"/>
                  </a:lnTo>
                  <a:lnTo>
                    <a:pt x="251118" y="7010"/>
                  </a:lnTo>
                  <a:lnTo>
                    <a:pt x="247983" y="4451"/>
                  </a:lnTo>
                  <a:lnTo>
                    <a:pt x="244479" y="2427"/>
                  </a:lnTo>
                  <a:lnTo>
                    <a:pt x="240695" y="992"/>
                  </a:lnTo>
                  <a:lnTo>
                    <a:pt x="236730" y="183"/>
                  </a:lnTo>
                  <a:lnTo>
                    <a:pt x="233699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6" name="tx107"/>
            <p:cNvSpPr/>
            <p:nvPr/>
          </p:nvSpPr>
          <p:spPr>
            <a:xfrm>
              <a:off x="6748405" y="2757313"/>
              <a:ext cx="175025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CAN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397" name="pl108"/>
            <p:cNvSpPr/>
            <p:nvPr/>
          </p:nvSpPr>
          <p:spPr>
            <a:xfrm>
              <a:off x="7121936" y="2984026"/>
              <a:ext cx="85344" cy="50114"/>
            </a:xfrm>
            <a:custGeom>
              <a:avLst/>
              <a:gdLst/>
              <a:ahLst/>
              <a:cxnLst/>
              <a:rect l="0" t="0" r="0" b="0"/>
              <a:pathLst>
                <a:path w="85344" h="50114">
                  <a:moveTo>
                    <a:pt x="85344" y="0"/>
                  </a:moveTo>
                  <a:lnTo>
                    <a:pt x="0" y="50114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8" name="pg109"/>
            <p:cNvSpPr/>
            <p:nvPr/>
          </p:nvSpPr>
          <p:spPr>
            <a:xfrm>
              <a:off x="7207281" y="2839479"/>
              <a:ext cx="244601" cy="145464"/>
            </a:xfrm>
            <a:custGeom>
              <a:avLst/>
              <a:gdLst/>
              <a:ahLst/>
              <a:cxnLst/>
              <a:rect l="0" t="0" r="0" b="0"/>
              <a:pathLst>
                <a:path w="244601" h="145464">
                  <a:moveTo>
                    <a:pt x="25146" y="145464"/>
                  </a:moveTo>
                  <a:lnTo>
                    <a:pt x="219455" y="145464"/>
                  </a:lnTo>
                  <a:lnTo>
                    <a:pt x="218442" y="145444"/>
                  </a:lnTo>
                  <a:lnTo>
                    <a:pt x="222486" y="145281"/>
                  </a:lnTo>
                  <a:lnTo>
                    <a:pt x="226451" y="144471"/>
                  </a:lnTo>
                  <a:lnTo>
                    <a:pt x="230235" y="143036"/>
                  </a:lnTo>
                  <a:lnTo>
                    <a:pt x="233739" y="141013"/>
                  </a:lnTo>
                  <a:lnTo>
                    <a:pt x="236874" y="138454"/>
                  </a:lnTo>
                  <a:lnTo>
                    <a:pt x="239558" y="135425"/>
                  </a:lnTo>
                  <a:lnTo>
                    <a:pt x="241721" y="132004"/>
                  </a:lnTo>
                  <a:lnTo>
                    <a:pt x="243307" y="128281"/>
                  </a:lnTo>
                  <a:lnTo>
                    <a:pt x="244275" y="124352"/>
                  </a:lnTo>
                  <a:lnTo>
                    <a:pt x="244601" y="120318"/>
                  </a:lnTo>
                  <a:lnTo>
                    <a:pt x="244601" y="25145"/>
                  </a:lnTo>
                  <a:lnTo>
                    <a:pt x="244275" y="21112"/>
                  </a:lnTo>
                  <a:lnTo>
                    <a:pt x="243307" y="17183"/>
                  </a:lnTo>
                  <a:lnTo>
                    <a:pt x="241721" y="13460"/>
                  </a:lnTo>
                  <a:lnTo>
                    <a:pt x="239558" y="10039"/>
                  </a:lnTo>
                  <a:lnTo>
                    <a:pt x="236874" y="7010"/>
                  </a:lnTo>
                  <a:lnTo>
                    <a:pt x="233739" y="4451"/>
                  </a:lnTo>
                  <a:lnTo>
                    <a:pt x="230235" y="2427"/>
                  </a:lnTo>
                  <a:lnTo>
                    <a:pt x="226451" y="992"/>
                  </a:lnTo>
                  <a:lnTo>
                    <a:pt x="222486" y="183"/>
                  </a:lnTo>
                  <a:lnTo>
                    <a:pt x="219455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9" name="tx110"/>
            <p:cNvSpPr/>
            <p:nvPr/>
          </p:nvSpPr>
          <p:spPr>
            <a:xfrm>
              <a:off x="7249191" y="2879388"/>
              <a:ext cx="160781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CHE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00" name="pl111"/>
            <p:cNvSpPr/>
            <p:nvPr/>
          </p:nvSpPr>
          <p:spPr>
            <a:xfrm>
              <a:off x="5694727" y="3489243"/>
              <a:ext cx="247533" cy="30286"/>
            </a:xfrm>
            <a:custGeom>
              <a:avLst/>
              <a:gdLst/>
              <a:ahLst/>
              <a:cxnLst/>
              <a:rect l="0" t="0" r="0" b="0"/>
              <a:pathLst>
                <a:path w="247533" h="30286">
                  <a:moveTo>
                    <a:pt x="247533" y="0"/>
                  </a:moveTo>
                  <a:lnTo>
                    <a:pt x="0" y="3028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01" name="pg112"/>
            <p:cNvSpPr/>
            <p:nvPr/>
          </p:nvSpPr>
          <p:spPr>
            <a:xfrm>
              <a:off x="5942261" y="3401934"/>
              <a:ext cx="238265" cy="145464"/>
            </a:xfrm>
            <a:custGeom>
              <a:avLst/>
              <a:gdLst/>
              <a:ahLst/>
              <a:cxnLst/>
              <a:rect l="0" t="0" r="0" b="0"/>
              <a:pathLst>
                <a:path w="238265" h="145464">
                  <a:moveTo>
                    <a:pt x="25145" y="145464"/>
                  </a:moveTo>
                  <a:lnTo>
                    <a:pt x="213119" y="145464"/>
                  </a:lnTo>
                  <a:lnTo>
                    <a:pt x="212106" y="145444"/>
                  </a:lnTo>
                  <a:lnTo>
                    <a:pt x="216150" y="145281"/>
                  </a:lnTo>
                  <a:lnTo>
                    <a:pt x="220115" y="144471"/>
                  </a:lnTo>
                  <a:lnTo>
                    <a:pt x="223899" y="143036"/>
                  </a:lnTo>
                  <a:lnTo>
                    <a:pt x="227403" y="141013"/>
                  </a:lnTo>
                  <a:lnTo>
                    <a:pt x="230538" y="138454"/>
                  </a:lnTo>
                  <a:lnTo>
                    <a:pt x="233222" y="135425"/>
                  </a:lnTo>
                  <a:lnTo>
                    <a:pt x="235385" y="132004"/>
                  </a:lnTo>
                  <a:lnTo>
                    <a:pt x="236971" y="128281"/>
                  </a:lnTo>
                  <a:lnTo>
                    <a:pt x="237939" y="124352"/>
                  </a:lnTo>
                  <a:lnTo>
                    <a:pt x="238265" y="120318"/>
                  </a:lnTo>
                  <a:lnTo>
                    <a:pt x="238265" y="25146"/>
                  </a:lnTo>
                  <a:lnTo>
                    <a:pt x="237939" y="21112"/>
                  </a:lnTo>
                  <a:lnTo>
                    <a:pt x="236971" y="17183"/>
                  </a:lnTo>
                  <a:lnTo>
                    <a:pt x="235385" y="13460"/>
                  </a:lnTo>
                  <a:lnTo>
                    <a:pt x="233222" y="10039"/>
                  </a:lnTo>
                  <a:lnTo>
                    <a:pt x="230538" y="7010"/>
                  </a:lnTo>
                  <a:lnTo>
                    <a:pt x="227403" y="4451"/>
                  </a:lnTo>
                  <a:lnTo>
                    <a:pt x="223899" y="2427"/>
                  </a:lnTo>
                  <a:lnTo>
                    <a:pt x="220115" y="992"/>
                  </a:lnTo>
                  <a:lnTo>
                    <a:pt x="216150" y="183"/>
                  </a:lnTo>
                  <a:lnTo>
                    <a:pt x="213119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02" name="tx113"/>
            <p:cNvSpPr/>
            <p:nvPr/>
          </p:nvSpPr>
          <p:spPr>
            <a:xfrm>
              <a:off x="5984171" y="3441843"/>
              <a:ext cx="154445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CHL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03" name="pl114"/>
            <p:cNvSpPr/>
            <p:nvPr/>
          </p:nvSpPr>
          <p:spPr>
            <a:xfrm>
              <a:off x="6978361" y="2173454"/>
              <a:ext cx="88765" cy="10445"/>
            </a:xfrm>
            <a:custGeom>
              <a:avLst/>
              <a:gdLst/>
              <a:ahLst/>
              <a:cxnLst/>
              <a:rect l="0" t="0" r="0" b="0"/>
              <a:pathLst>
                <a:path w="88765" h="10445">
                  <a:moveTo>
                    <a:pt x="0" y="10445"/>
                  </a:moveTo>
                  <a:lnTo>
                    <a:pt x="88765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04" name="pg115"/>
            <p:cNvSpPr/>
            <p:nvPr/>
          </p:nvSpPr>
          <p:spPr>
            <a:xfrm>
              <a:off x="6717086" y="2126539"/>
              <a:ext cx="261274" cy="145464"/>
            </a:xfrm>
            <a:custGeom>
              <a:avLst/>
              <a:gdLst/>
              <a:ahLst/>
              <a:cxnLst/>
              <a:rect l="0" t="0" r="0" b="0"/>
              <a:pathLst>
                <a:path w="261274" h="145464">
                  <a:moveTo>
                    <a:pt x="25146" y="145464"/>
                  </a:moveTo>
                  <a:lnTo>
                    <a:pt x="236128" y="145464"/>
                  </a:lnTo>
                  <a:lnTo>
                    <a:pt x="235116" y="145444"/>
                  </a:lnTo>
                  <a:lnTo>
                    <a:pt x="239159" y="145281"/>
                  </a:lnTo>
                  <a:lnTo>
                    <a:pt x="243125" y="144471"/>
                  </a:lnTo>
                  <a:lnTo>
                    <a:pt x="246908" y="143036"/>
                  </a:lnTo>
                  <a:lnTo>
                    <a:pt x="250413" y="141013"/>
                  </a:lnTo>
                  <a:lnTo>
                    <a:pt x="253548" y="138454"/>
                  </a:lnTo>
                  <a:lnTo>
                    <a:pt x="256231" y="135425"/>
                  </a:lnTo>
                  <a:lnTo>
                    <a:pt x="258394" y="132004"/>
                  </a:lnTo>
                  <a:lnTo>
                    <a:pt x="259980" y="128281"/>
                  </a:lnTo>
                  <a:lnTo>
                    <a:pt x="260949" y="124352"/>
                  </a:lnTo>
                  <a:lnTo>
                    <a:pt x="261274" y="120318"/>
                  </a:lnTo>
                  <a:lnTo>
                    <a:pt x="261274" y="25146"/>
                  </a:lnTo>
                  <a:lnTo>
                    <a:pt x="260949" y="21112"/>
                  </a:lnTo>
                  <a:lnTo>
                    <a:pt x="259980" y="17183"/>
                  </a:lnTo>
                  <a:lnTo>
                    <a:pt x="258394" y="13460"/>
                  </a:lnTo>
                  <a:lnTo>
                    <a:pt x="256231" y="10039"/>
                  </a:lnTo>
                  <a:lnTo>
                    <a:pt x="253548" y="7010"/>
                  </a:lnTo>
                  <a:lnTo>
                    <a:pt x="250413" y="4451"/>
                  </a:lnTo>
                  <a:lnTo>
                    <a:pt x="246908" y="2427"/>
                  </a:lnTo>
                  <a:lnTo>
                    <a:pt x="243125" y="992"/>
                  </a:lnTo>
                  <a:lnTo>
                    <a:pt x="239159" y="183"/>
                  </a:lnTo>
                  <a:lnTo>
                    <a:pt x="236128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05" name="tx116"/>
            <p:cNvSpPr/>
            <p:nvPr/>
          </p:nvSpPr>
          <p:spPr>
            <a:xfrm>
              <a:off x="6758996" y="2166448"/>
              <a:ext cx="177454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CHN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06" name="pl117"/>
            <p:cNvSpPr/>
            <p:nvPr/>
          </p:nvSpPr>
          <p:spPr>
            <a:xfrm>
              <a:off x="5216521" y="4175844"/>
              <a:ext cx="81744" cy="85526"/>
            </a:xfrm>
            <a:custGeom>
              <a:avLst/>
              <a:gdLst/>
              <a:ahLst/>
              <a:cxnLst/>
              <a:rect l="0" t="0" r="0" b="0"/>
              <a:pathLst>
                <a:path w="81744" h="85526">
                  <a:moveTo>
                    <a:pt x="81744" y="85526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07" name="pg118"/>
            <p:cNvSpPr/>
            <p:nvPr/>
          </p:nvSpPr>
          <p:spPr>
            <a:xfrm>
              <a:off x="5246433" y="4261370"/>
              <a:ext cx="242695" cy="145464"/>
            </a:xfrm>
            <a:custGeom>
              <a:avLst/>
              <a:gdLst/>
              <a:ahLst/>
              <a:cxnLst/>
              <a:rect l="0" t="0" r="0" b="0"/>
              <a:pathLst>
                <a:path w="242695" h="145464">
                  <a:moveTo>
                    <a:pt x="25145" y="145464"/>
                  </a:moveTo>
                  <a:lnTo>
                    <a:pt x="217549" y="145464"/>
                  </a:lnTo>
                  <a:lnTo>
                    <a:pt x="216537" y="145444"/>
                  </a:lnTo>
                  <a:lnTo>
                    <a:pt x="220580" y="145281"/>
                  </a:lnTo>
                  <a:lnTo>
                    <a:pt x="224545" y="144471"/>
                  </a:lnTo>
                  <a:lnTo>
                    <a:pt x="228329" y="143036"/>
                  </a:lnTo>
                  <a:lnTo>
                    <a:pt x="231834" y="141013"/>
                  </a:lnTo>
                  <a:lnTo>
                    <a:pt x="234969" y="138454"/>
                  </a:lnTo>
                  <a:lnTo>
                    <a:pt x="237652" y="135425"/>
                  </a:lnTo>
                  <a:lnTo>
                    <a:pt x="239815" y="132004"/>
                  </a:lnTo>
                  <a:lnTo>
                    <a:pt x="241401" y="128281"/>
                  </a:lnTo>
                  <a:lnTo>
                    <a:pt x="242370" y="124352"/>
                  </a:lnTo>
                  <a:lnTo>
                    <a:pt x="242695" y="120318"/>
                  </a:lnTo>
                  <a:lnTo>
                    <a:pt x="242695" y="25146"/>
                  </a:lnTo>
                  <a:lnTo>
                    <a:pt x="242370" y="21112"/>
                  </a:lnTo>
                  <a:lnTo>
                    <a:pt x="241401" y="17183"/>
                  </a:lnTo>
                  <a:lnTo>
                    <a:pt x="239815" y="13460"/>
                  </a:lnTo>
                  <a:lnTo>
                    <a:pt x="237652" y="10039"/>
                  </a:lnTo>
                  <a:lnTo>
                    <a:pt x="234969" y="7010"/>
                  </a:lnTo>
                  <a:lnTo>
                    <a:pt x="231834" y="4451"/>
                  </a:lnTo>
                  <a:lnTo>
                    <a:pt x="228329" y="2427"/>
                  </a:lnTo>
                  <a:lnTo>
                    <a:pt x="224545" y="992"/>
                  </a:lnTo>
                  <a:lnTo>
                    <a:pt x="220580" y="183"/>
                  </a:lnTo>
                  <a:lnTo>
                    <a:pt x="217549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08" name="tx119"/>
            <p:cNvSpPr/>
            <p:nvPr/>
          </p:nvSpPr>
          <p:spPr>
            <a:xfrm>
              <a:off x="5288343" y="4301089"/>
              <a:ext cx="158875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COL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09" name="pl120"/>
            <p:cNvSpPr/>
            <p:nvPr/>
          </p:nvSpPr>
          <p:spPr>
            <a:xfrm>
              <a:off x="3477620" y="4793556"/>
              <a:ext cx="84145" cy="55288"/>
            </a:xfrm>
            <a:custGeom>
              <a:avLst/>
              <a:gdLst/>
              <a:ahLst/>
              <a:cxnLst/>
              <a:rect l="0" t="0" r="0" b="0"/>
              <a:pathLst>
                <a:path w="84145" h="55288">
                  <a:moveTo>
                    <a:pt x="84145" y="0"/>
                  </a:moveTo>
                  <a:lnTo>
                    <a:pt x="0" y="55288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0" name="pg121"/>
            <p:cNvSpPr/>
            <p:nvPr/>
          </p:nvSpPr>
          <p:spPr>
            <a:xfrm>
              <a:off x="3561766" y="4649730"/>
              <a:ext cx="216399" cy="145464"/>
            </a:xfrm>
            <a:custGeom>
              <a:avLst/>
              <a:gdLst/>
              <a:ahLst/>
              <a:cxnLst/>
              <a:rect l="0" t="0" r="0" b="0"/>
              <a:pathLst>
                <a:path w="216399" h="145464">
                  <a:moveTo>
                    <a:pt x="25146" y="145464"/>
                  </a:moveTo>
                  <a:lnTo>
                    <a:pt x="191253" y="145464"/>
                  </a:lnTo>
                  <a:lnTo>
                    <a:pt x="190240" y="145444"/>
                  </a:lnTo>
                  <a:lnTo>
                    <a:pt x="194284" y="145281"/>
                  </a:lnTo>
                  <a:lnTo>
                    <a:pt x="198249" y="144471"/>
                  </a:lnTo>
                  <a:lnTo>
                    <a:pt x="202033" y="143036"/>
                  </a:lnTo>
                  <a:lnTo>
                    <a:pt x="205537" y="141013"/>
                  </a:lnTo>
                  <a:lnTo>
                    <a:pt x="208672" y="138454"/>
                  </a:lnTo>
                  <a:lnTo>
                    <a:pt x="211355" y="135425"/>
                  </a:lnTo>
                  <a:lnTo>
                    <a:pt x="213518" y="132004"/>
                  </a:lnTo>
                  <a:lnTo>
                    <a:pt x="215105" y="128281"/>
                  </a:lnTo>
                  <a:lnTo>
                    <a:pt x="216073" y="124352"/>
                  </a:lnTo>
                  <a:lnTo>
                    <a:pt x="216399" y="120318"/>
                  </a:lnTo>
                  <a:lnTo>
                    <a:pt x="216399" y="25146"/>
                  </a:lnTo>
                  <a:lnTo>
                    <a:pt x="216073" y="21112"/>
                  </a:lnTo>
                  <a:lnTo>
                    <a:pt x="215105" y="17183"/>
                  </a:lnTo>
                  <a:lnTo>
                    <a:pt x="213518" y="13460"/>
                  </a:lnTo>
                  <a:lnTo>
                    <a:pt x="211355" y="10039"/>
                  </a:lnTo>
                  <a:lnTo>
                    <a:pt x="208672" y="7010"/>
                  </a:lnTo>
                  <a:lnTo>
                    <a:pt x="205537" y="4451"/>
                  </a:lnTo>
                  <a:lnTo>
                    <a:pt x="202033" y="2427"/>
                  </a:lnTo>
                  <a:lnTo>
                    <a:pt x="198249" y="992"/>
                  </a:lnTo>
                  <a:lnTo>
                    <a:pt x="194284" y="183"/>
                  </a:lnTo>
                  <a:lnTo>
                    <a:pt x="191253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1" name="tx122"/>
            <p:cNvSpPr/>
            <p:nvPr/>
          </p:nvSpPr>
          <p:spPr>
            <a:xfrm>
              <a:off x="3603676" y="4689639"/>
              <a:ext cx="132579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CRI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12" name="pl123"/>
            <p:cNvSpPr/>
            <p:nvPr/>
          </p:nvSpPr>
          <p:spPr>
            <a:xfrm>
              <a:off x="3712644" y="6183019"/>
              <a:ext cx="86405" cy="28593"/>
            </a:xfrm>
            <a:custGeom>
              <a:avLst/>
              <a:gdLst/>
              <a:ahLst/>
              <a:cxnLst/>
              <a:rect l="0" t="0" r="0" b="0"/>
              <a:pathLst>
                <a:path w="86405" h="28593">
                  <a:moveTo>
                    <a:pt x="86405" y="28593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3" name="pg124"/>
            <p:cNvSpPr/>
            <p:nvPr/>
          </p:nvSpPr>
          <p:spPr>
            <a:xfrm>
              <a:off x="3799050" y="6178273"/>
              <a:ext cx="238074" cy="145464"/>
            </a:xfrm>
            <a:custGeom>
              <a:avLst/>
              <a:gdLst/>
              <a:ahLst/>
              <a:cxnLst/>
              <a:rect l="0" t="0" r="0" b="0"/>
              <a:pathLst>
                <a:path w="238074" h="145464">
                  <a:moveTo>
                    <a:pt x="25145" y="145464"/>
                  </a:moveTo>
                  <a:lnTo>
                    <a:pt x="212928" y="145464"/>
                  </a:lnTo>
                  <a:lnTo>
                    <a:pt x="211916" y="145444"/>
                  </a:lnTo>
                  <a:lnTo>
                    <a:pt x="215959" y="145281"/>
                  </a:lnTo>
                  <a:lnTo>
                    <a:pt x="219924" y="144471"/>
                  </a:lnTo>
                  <a:lnTo>
                    <a:pt x="223708" y="143036"/>
                  </a:lnTo>
                  <a:lnTo>
                    <a:pt x="227213" y="141013"/>
                  </a:lnTo>
                  <a:lnTo>
                    <a:pt x="230348" y="138454"/>
                  </a:lnTo>
                  <a:lnTo>
                    <a:pt x="233031" y="135425"/>
                  </a:lnTo>
                  <a:lnTo>
                    <a:pt x="235194" y="132004"/>
                  </a:lnTo>
                  <a:lnTo>
                    <a:pt x="236780" y="128281"/>
                  </a:lnTo>
                  <a:lnTo>
                    <a:pt x="237749" y="124352"/>
                  </a:lnTo>
                  <a:lnTo>
                    <a:pt x="238074" y="120318"/>
                  </a:lnTo>
                  <a:lnTo>
                    <a:pt x="238074" y="25145"/>
                  </a:lnTo>
                  <a:lnTo>
                    <a:pt x="237749" y="21112"/>
                  </a:lnTo>
                  <a:lnTo>
                    <a:pt x="236780" y="17183"/>
                  </a:lnTo>
                  <a:lnTo>
                    <a:pt x="235194" y="13460"/>
                  </a:lnTo>
                  <a:lnTo>
                    <a:pt x="233031" y="10039"/>
                  </a:lnTo>
                  <a:lnTo>
                    <a:pt x="230348" y="7010"/>
                  </a:lnTo>
                  <a:lnTo>
                    <a:pt x="227213" y="4451"/>
                  </a:lnTo>
                  <a:lnTo>
                    <a:pt x="223708" y="2427"/>
                  </a:lnTo>
                  <a:lnTo>
                    <a:pt x="219924" y="992"/>
                  </a:lnTo>
                  <a:lnTo>
                    <a:pt x="215959" y="183"/>
                  </a:lnTo>
                  <a:lnTo>
                    <a:pt x="212928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4" name="tx125"/>
            <p:cNvSpPr/>
            <p:nvPr/>
          </p:nvSpPr>
          <p:spPr>
            <a:xfrm>
              <a:off x="3840960" y="6218182"/>
              <a:ext cx="154254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CYP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15" name="pl126"/>
            <p:cNvSpPr/>
            <p:nvPr/>
          </p:nvSpPr>
          <p:spPr>
            <a:xfrm>
              <a:off x="4853825" y="3267324"/>
              <a:ext cx="488392" cy="106407"/>
            </a:xfrm>
            <a:custGeom>
              <a:avLst/>
              <a:gdLst/>
              <a:ahLst/>
              <a:cxnLst/>
              <a:rect l="0" t="0" r="0" b="0"/>
              <a:pathLst>
                <a:path w="488392" h="106407">
                  <a:moveTo>
                    <a:pt x="0" y="0"/>
                  </a:moveTo>
                  <a:lnTo>
                    <a:pt x="488392" y="106407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6" name="pg127"/>
            <p:cNvSpPr/>
            <p:nvPr/>
          </p:nvSpPr>
          <p:spPr>
            <a:xfrm>
              <a:off x="4624135" y="3169570"/>
              <a:ext cx="229690" cy="145464"/>
            </a:xfrm>
            <a:custGeom>
              <a:avLst/>
              <a:gdLst/>
              <a:ahLst/>
              <a:cxnLst/>
              <a:rect l="0" t="0" r="0" b="0"/>
              <a:pathLst>
                <a:path w="229690" h="145464">
                  <a:moveTo>
                    <a:pt x="25145" y="145464"/>
                  </a:moveTo>
                  <a:lnTo>
                    <a:pt x="204544" y="145464"/>
                  </a:lnTo>
                  <a:lnTo>
                    <a:pt x="203531" y="145444"/>
                  </a:lnTo>
                  <a:lnTo>
                    <a:pt x="207575" y="145281"/>
                  </a:lnTo>
                  <a:lnTo>
                    <a:pt x="211540" y="144471"/>
                  </a:lnTo>
                  <a:lnTo>
                    <a:pt x="215324" y="143036"/>
                  </a:lnTo>
                  <a:lnTo>
                    <a:pt x="218828" y="141013"/>
                  </a:lnTo>
                  <a:lnTo>
                    <a:pt x="221963" y="138454"/>
                  </a:lnTo>
                  <a:lnTo>
                    <a:pt x="224647" y="135425"/>
                  </a:lnTo>
                  <a:lnTo>
                    <a:pt x="226810" y="132004"/>
                  </a:lnTo>
                  <a:lnTo>
                    <a:pt x="228396" y="128281"/>
                  </a:lnTo>
                  <a:lnTo>
                    <a:pt x="229364" y="124352"/>
                  </a:lnTo>
                  <a:lnTo>
                    <a:pt x="229690" y="120318"/>
                  </a:lnTo>
                  <a:lnTo>
                    <a:pt x="229690" y="25145"/>
                  </a:lnTo>
                  <a:lnTo>
                    <a:pt x="229364" y="21112"/>
                  </a:lnTo>
                  <a:lnTo>
                    <a:pt x="228396" y="17183"/>
                  </a:lnTo>
                  <a:lnTo>
                    <a:pt x="226810" y="13460"/>
                  </a:lnTo>
                  <a:lnTo>
                    <a:pt x="224647" y="10039"/>
                  </a:lnTo>
                  <a:lnTo>
                    <a:pt x="221963" y="7010"/>
                  </a:lnTo>
                  <a:lnTo>
                    <a:pt x="218828" y="4451"/>
                  </a:lnTo>
                  <a:lnTo>
                    <a:pt x="215324" y="2427"/>
                  </a:lnTo>
                  <a:lnTo>
                    <a:pt x="211540" y="992"/>
                  </a:lnTo>
                  <a:lnTo>
                    <a:pt x="207575" y="183"/>
                  </a:lnTo>
                  <a:lnTo>
                    <a:pt x="204544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7" name="tx128"/>
            <p:cNvSpPr/>
            <p:nvPr/>
          </p:nvSpPr>
          <p:spPr>
            <a:xfrm>
              <a:off x="4666045" y="3209479"/>
              <a:ext cx="145870" cy="6364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CZE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18" name="pl129"/>
            <p:cNvSpPr/>
            <p:nvPr/>
          </p:nvSpPr>
          <p:spPr>
            <a:xfrm>
              <a:off x="7184842" y="2143851"/>
              <a:ext cx="88050" cy="13115"/>
            </a:xfrm>
            <a:custGeom>
              <a:avLst/>
              <a:gdLst/>
              <a:ahLst/>
              <a:cxnLst/>
              <a:rect l="0" t="0" r="0" b="0"/>
              <a:pathLst>
                <a:path w="88050" h="13115">
                  <a:moveTo>
                    <a:pt x="88050" y="0"/>
                  </a:moveTo>
                  <a:lnTo>
                    <a:pt x="0" y="13115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9" name="pg130"/>
            <p:cNvSpPr/>
            <p:nvPr/>
          </p:nvSpPr>
          <p:spPr>
            <a:xfrm>
              <a:off x="7272893" y="2052006"/>
              <a:ext cx="256606" cy="145464"/>
            </a:xfrm>
            <a:custGeom>
              <a:avLst/>
              <a:gdLst/>
              <a:ahLst/>
              <a:cxnLst/>
              <a:rect l="0" t="0" r="0" b="0"/>
              <a:pathLst>
                <a:path w="256606" h="145464">
                  <a:moveTo>
                    <a:pt x="25145" y="145464"/>
                  </a:moveTo>
                  <a:lnTo>
                    <a:pt x="231460" y="145464"/>
                  </a:lnTo>
                  <a:lnTo>
                    <a:pt x="230447" y="145444"/>
                  </a:lnTo>
                  <a:lnTo>
                    <a:pt x="234491" y="145281"/>
                  </a:lnTo>
                  <a:lnTo>
                    <a:pt x="238456" y="144471"/>
                  </a:lnTo>
                  <a:lnTo>
                    <a:pt x="242240" y="143036"/>
                  </a:lnTo>
                  <a:lnTo>
                    <a:pt x="245744" y="141013"/>
                  </a:lnTo>
                  <a:lnTo>
                    <a:pt x="248879" y="138454"/>
                  </a:lnTo>
                  <a:lnTo>
                    <a:pt x="251563" y="135425"/>
                  </a:lnTo>
                  <a:lnTo>
                    <a:pt x="253726" y="132004"/>
                  </a:lnTo>
                  <a:lnTo>
                    <a:pt x="255312" y="128281"/>
                  </a:lnTo>
                  <a:lnTo>
                    <a:pt x="256280" y="124352"/>
                  </a:lnTo>
                  <a:lnTo>
                    <a:pt x="256606" y="120318"/>
                  </a:lnTo>
                  <a:lnTo>
                    <a:pt x="256606" y="25145"/>
                  </a:lnTo>
                  <a:lnTo>
                    <a:pt x="256280" y="21112"/>
                  </a:lnTo>
                  <a:lnTo>
                    <a:pt x="255312" y="17183"/>
                  </a:lnTo>
                  <a:lnTo>
                    <a:pt x="253726" y="13460"/>
                  </a:lnTo>
                  <a:lnTo>
                    <a:pt x="251563" y="10039"/>
                  </a:lnTo>
                  <a:lnTo>
                    <a:pt x="248879" y="7010"/>
                  </a:lnTo>
                  <a:lnTo>
                    <a:pt x="245744" y="4451"/>
                  </a:lnTo>
                  <a:lnTo>
                    <a:pt x="242240" y="2427"/>
                  </a:lnTo>
                  <a:lnTo>
                    <a:pt x="238456" y="992"/>
                  </a:lnTo>
                  <a:lnTo>
                    <a:pt x="234491" y="183"/>
                  </a:lnTo>
                  <a:lnTo>
                    <a:pt x="231460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0" name="tx131"/>
            <p:cNvSpPr/>
            <p:nvPr/>
          </p:nvSpPr>
          <p:spPr>
            <a:xfrm>
              <a:off x="7314803" y="2092535"/>
              <a:ext cx="172786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DEU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21" name="pl132"/>
            <p:cNvSpPr/>
            <p:nvPr/>
          </p:nvSpPr>
          <p:spPr>
            <a:xfrm>
              <a:off x="5228709" y="3792750"/>
              <a:ext cx="135026" cy="15485"/>
            </a:xfrm>
            <a:custGeom>
              <a:avLst/>
              <a:gdLst/>
              <a:ahLst/>
              <a:cxnLst/>
              <a:rect l="0" t="0" r="0" b="0"/>
              <a:pathLst>
                <a:path w="135026" h="15485">
                  <a:moveTo>
                    <a:pt x="135026" y="0"/>
                  </a:moveTo>
                  <a:lnTo>
                    <a:pt x="0" y="15485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2" name="pg133"/>
            <p:cNvSpPr/>
            <p:nvPr/>
          </p:nvSpPr>
          <p:spPr>
            <a:xfrm>
              <a:off x="5363735" y="3704941"/>
              <a:ext cx="262942" cy="145464"/>
            </a:xfrm>
            <a:custGeom>
              <a:avLst/>
              <a:gdLst/>
              <a:ahLst/>
              <a:cxnLst/>
              <a:rect l="0" t="0" r="0" b="0"/>
              <a:pathLst>
                <a:path w="262942" h="145464">
                  <a:moveTo>
                    <a:pt x="25145" y="145464"/>
                  </a:moveTo>
                  <a:lnTo>
                    <a:pt x="237796" y="145464"/>
                  </a:lnTo>
                  <a:lnTo>
                    <a:pt x="236783" y="145444"/>
                  </a:lnTo>
                  <a:lnTo>
                    <a:pt x="240827" y="145281"/>
                  </a:lnTo>
                  <a:lnTo>
                    <a:pt x="244792" y="144471"/>
                  </a:lnTo>
                  <a:lnTo>
                    <a:pt x="248576" y="143036"/>
                  </a:lnTo>
                  <a:lnTo>
                    <a:pt x="252080" y="141013"/>
                  </a:lnTo>
                  <a:lnTo>
                    <a:pt x="255215" y="138454"/>
                  </a:lnTo>
                  <a:lnTo>
                    <a:pt x="257899" y="135425"/>
                  </a:lnTo>
                  <a:lnTo>
                    <a:pt x="260062" y="132004"/>
                  </a:lnTo>
                  <a:lnTo>
                    <a:pt x="261648" y="128281"/>
                  </a:lnTo>
                  <a:lnTo>
                    <a:pt x="262616" y="124352"/>
                  </a:lnTo>
                  <a:lnTo>
                    <a:pt x="262942" y="120318"/>
                  </a:lnTo>
                  <a:lnTo>
                    <a:pt x="262942" y="25146"/>
                  </a:lnTo>
                  <a:lnTo>
                    <a:pt x="262616" y="21112"/>
                  </a:lnTo>
                  <a:lnTo>
                    <a:pt x="261648" y="17183"/>
                  </a:lnTo>
                  <a:lnTo>
                    <a:pt x="260062" y="13460"/>
                  </a:lnTo>
                  <a:lnTo>
                    <a:pt x="257899" y="10039"/>
                  </a:lnTo>
                  <a:lnTo>
                    <a:pt x="255215" y="7010"/>
                  </a:lnTo>
                  <a:lnTo>
                    <a:pt x="252080" y="4451"/>
                  </a:lnTo>
                  <a:lnTo>
                    <a:pt x="248576" y="2427"/>
                  </a:lnTo>
                  <a:lnTo>
                    <a:pt x="244792" y="992"/>
                  </a:lnTo>
                  <a:lnTo>
                    <a:pt x="240827" y="183"/>
                  </a:lnTo>
                  <a:lnTo>
                    <a:pt x="237796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3" name="tx134"/>
            <p:cNvSpPr/>
            <p:nvPr/>
          </p:nvSpPr>
          <p:spPr>
            <a:xfrm>
              <a:off x="5405645" y="3746279"/>
              <a:ext cx="179122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DNK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24" name="pl135"/>
            <p:cNvSpPr/>
            <p:nvPr/>
          </p:nvSpPr>
          <p:spPr>
            <a:xfrm>
              <a:off x="6799446" y="3063124"/>
              <a:ext cx="147464" cy="55342"/>
            </a:xfrm>
            <a:custGeom>
              <a:avLst/>
              <a:gdLst/>
              <a:ahLst/>
              <a:cxnLst/>
              <a:rect l="0" t="0" r="0" b="0"/>
              <a:pathLst>
                <a:path w="147464" h="55342">
                  <a:moveTo>
                    <a:pt x="0" y="55342"/>
                  </a:moveTo>
                  <a:lnTo>
                    <a:pt x="147464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5" name="pg136"/>
            <p:cNvSpPr/>
            <p:nvPr/>
          </p:nvSpPr>
          <p:spPr>
            <a:xfrm>
              <a:off x="6569994" y="3088789"/>
              <a:ext cx="229452" cy="145464"/>
            </a:xfrm>
            <a:custGeom>
              <a:avLst/>
              <a:gdLst/>
              <a:ahLst/>
              <a:cxnLst/>
              <a:rect l="0" t="0" r="0" b="0"/>
              <a:pathLst>
                <a:path w="229452" h="145464">
                  <a:moveTo>
                    <a:pt x="25146" y="145464"/>
                  </a:moveTo>
                  <a:lnTo>
                    <a:pt x="204306" y="145464"/>
                  </a:lnTo>
                  <a:lnTo>
                    <a:pt x="203293" y="145444"/>
                  </a:lnTo>
                  <a:lnTo>
                    <a:pt x="207337" y="145281"/>
                  </a:lnTo>
                  <a:lnTo>
                    <a:pt x="211302" y="144471"/>
                  </a:lnTo>
                  <a:lnTo>
                    <a:pt x="215086" y="143036"/>
                  </a:lnTo>
                  <a:lnTo>
                    <a:pt x="218590" y="141013"/>
                  </a:lnTo>
                  <a:lnTo>
                    <a:pt x="221725" y="138454"/>
                  </a:lnTo>
                  <a:lnTo>
                    <a:pt x="224408" y="135425"/>
                  </a:lnTo>
                  <a:lnTo>
                    <a:pt x="226571" y="132004"/>
                  </a:lnTo>
                  <a:lnTo>
                    <a:pt x="228158" y="128281"/>
                  </a:lnTo>
                  <a:lnTo>
                    <a:pt x="229126" y="124352"/>
                  </a:lnTo>
                  <a:lnTo>
                    <a:pt x="229452" y="120318"/>
                  </a:lnTo>
                  <a:lnTo>
                    <a:pt x="229452" y="25145"/>
                  </a:lnTo>
                  <a:lnTo>
                    <a:pt x="229126" y="21112"/>
                  </a:lnTo>
                  <a:lnTo>
                    <a:pt x="228158" y="17183"/>
                  </a:lnTo>
                  <a:lnTo>
                    <a:pt x="226571" y="13460"/>
                  </a:lnTo>
                  <a:lnTo>
                    <a:pt x="224408" y="10039"/>
                  </a:lnTo>
                  <a:lnTo>
                    <a:pt x="221725" y="7010"/>
                  </a:lnTo>
                  <a:lnTo>
                    <a:pt x="218590" y="4451"/>
                  </a:lnTo>
                  <a:lnTo>
                    <a:pt x="215086" y="2427"/>
                  </a:lnTo>
                  <a:lnTo>
                    <a:pt x="211302" y="992"/>
                  </a:lnTo>
                  <a:lnTo>
                    <a:pt x="207337" y="183"/>
                  </a:lnTo>
                  <a:lnTo>
                    <a:pt x="204306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6" name="tx137"/>
            <p:cNvSpPr/>
            <p:nvPr/>
          </p:nvSpPr>
          <p:spPr>
            <a:xfrm>
              <a:off x="6611904" y="3128508"/>
              <a:ext cx="145632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ESP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27" name="pl138"/>
            <p:cNvSpPr/>
            <p:nvPr/>
          </p:nvSpPr>
          <p:spPr>
            <a:xfrm>
              <a:off x="3447201" y="4980291"/>
              <a:ext cx="59434" cy="84842"/>
            </a:xfrm>
            <a:custGeom>
              <a:avLst/>
              <a:gdLst/>
              <a:ahLst/>
              <a:cxnLst/>
              <a:rect l="0" t="0" r="0" b="0"/>
              <a:pathLst>
                <a:path w="59434" h="84842">
                  <a:moveTo>
                    <a:pt x="59434" y="84842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8" name="pg139"/>
            <p:cNvSpPr/>
            <p:nvPr/>
          </p:nvSpPr>
          <p:spPr>
            <a:xfrm>
              <a:off x="3444672" y="5065133"/>
              <a:ext cx="225831" cy="145464"/>
            </a:xfrm>
            <a:custGeom>
              <a:avLst/>
              <a:gdLst/>
              <a:ahLst/>
              <a:cxnLst/>
              <a:rect l="0" t="0" r="0" b="0"/>
              <a:pathLst>
                <a:path w="225831" h="145464">
                  <a:moveTo>
                    <a:pt x="25146" y="145464"/>
                  </a:moveTo>
                  <a:lnTo>
                    <a:pt x="200685" y="145464"/>
                  </a:lnTo>
                  <a:lnTo>
                    <a:pt x="199673" y="145444"/>
                  </a:lnTo>
                  <a:lnTo>
                    <a:pt x="203716" y="145281"/>
                  </a:lnTo>
                  <a:lnTo>
                    <a:pt x="207681" y="144471"/>
                  </a:lnTo>
                  <a:lnTo>
                    <a:pt x="211465" y="143036"/>
                  </a:lnTo>
                  <a:lnTo>
                    <a:pt x="214970" y="141013"/>
                  </a:lnTo>
                  <a:lnTo>
                    <a:pt x="218104" y="138454"/>
                  </a:lnTo>
                  <a:lnTo>
                    <a:pt x="220788" y="135425"/>
                  </a:lnTo>
                  <a:lnTo>
                    <a:pt x="222951" y="132004"/>
                  </a:lnTo>
                  <a:lnTo>
                    <a:pt x="224537" y="128281"/>
                  </a:lnTo>
                  <a:lnTo>
                    <a:pt x="225505" y="124352"/>
                  </a:lnTo>
                  <a:lnTo>
                    <a:pt x="225831" y="120318"/>
                  </a:lnTo>
                  <a:lnTo>
                    <a:pt x="225831" y="25146"/>
                  </a:lnTo>
                  <a:lnTo>
                    <a:pt x="225505" y="21112"/>
                  </a:lnTo>
                  <a:lnTo>
                    <a:pt x="224537" y="17183"/>
                  </a:lnTo>
                  <a:lnTo>
                    <a:pt x="222951" y="13460"/>
                  </a:lnTo>
                  <a:lnTo>
                    <a:pt x="220788" y="10039"/>
                  </a:lnTo>
                  <a:lnTo>
                    <a:pt x="218104" y="7010"/>
                  </a:lnTo>
                  <a:lnTo>
                    <a:pt x="214970" y="4451"/>
                  </a:lnTo>
                  <a:lnTo>
                    <a:pt x="211465" y="2427"/>
                  </a:lnTo>
                  <a:lnTo>
                    <a:pt x="207681" y="992"/>
                  </a:lnTo>
                  <a:lnTo>
                    <a:pt x="203716" y="183"/>
                  </a:lnTo>
                  <a:lnTo>
                    <a:pt x="200685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9" name="tx140"/>
            <p:cNvSpPr/>
            <p:nvPr/>
          </p:nvSpPr>
          <p:spPr>
            <a:xfrm>
              <a:off x="3486582" y="5104852"/>
              <a:ext cx="142011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EST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30" name="pl141"/>
            <p:cNvSpPr/>
            <p:nvPr/>
          </p:nvSpPr>
          <p:spPr>
            <a:xfrm>
              <a:off x="4525187" y="3196021"/>
              <a:ext cx="524629" cy="381718"/>
            </a:xfrm>
            <a:custGeom>
              <a:avLst/>
              <a:gdLst/>
              <a:ahLst/>
              <a:cxnLst/>
              <a:rect l="0" t="0" r="0" b="0"/>
              <a:pathLst>
                <a:path w="524629" h="381718">
                  <a:moveTo>
                    <a:pt x="0" y="0"/>
                  </a:moveTo>
                  <a:lnTo>
                    <a:pt x="524629" y="381718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31" name="pg142"/>
            <p:cNvSpPr/>
            <p:nvPr/>
          </p:nvSpPr>
          <p:spPr>
            <a:xfrm>
              <a:off x="4315786" y="3050556"/>
              <a:ext cx="218876" cy="145464"/>
            </a:xfrm>
            <a:custGeom>
              <a:avLst/>
              <a:gdLst/>
              <a:ahLst/>
              <a:cxnLst/>
              <a:rect l="0" t="0" r="0" b="0"/>
              <a:pathLst>
                <a:path w="218876" h="145464">
                  <a:moveTo>
                    <a:pt x="25145" y="145464"/>
                  </a:moveTo>
                  <a:lnTo>
                    <a:pt x="193730" y="145464"/>
                  </a:lnTo>
                  <a:lnTo>
                    <a:pt x="192717" y="145444"/>
                  </a:lnTo>
                  <a:lnTo>
                    <a:pt x="196761" y="145281"/>
                  </a:lnTo>
                  <a:lnTo>
                    <a:pt x="200726" y="144471"/>
                  </a:lnTo>
                  <a:lnTo>
                    <a:pt x="204510" y="143036"/>
                  </a:lnTo>
                  <a:lnTo>
                    <a:pt x="208014" y="141013"/>
                  </a:lnTo>
                  <a:lnTo>
                    <a:pt x="211149" y="138454"/>
                  </a:lnTo>
                  <a:lnTo>
                    <a:pt x="213833" y="135425"/>
                  </a:lnTo>
                  <a:lnTo>
                    <a:pt x="215996" y="132004"/>
                  </a:lnTo>
                  <a:lnTo>
                    <a:pt x="217582" y="128281"/>
                  </a:lnTo>
                  <a:lnTo>
                    <a:pt x="218550" y="124352"/>
                  </a:lnTo>
                  <a:lnTo>
                    <a:pt x="218876" y="120318"/>
                  </a:lnTo>
                  <a:lnTo>
                    <a:pt x="218876" y="25145"/>
                  </a:lnTo>
                  <a:lnTo>
                    <a:pt x="218550" y="21112"/>
                  </a:lnTo>
                  <a:lnTo>
                    <a:pt x="217582" y="17183"/>
                  </a:lnTo>
                  <a:lnTo>
                    <a:pt x="215996" y="13460"/>
                  </a:lnTo>
                  <a:lnTo>
                    <a:pt x="213833" y="10039"/>
                  </a:lnTo>
                  <a:lnTo>
                    <a:pt x="211149" y="7010"/>
                  </a:lnTo>
                  <a:lnTo>
                    <a:pt x="208014" y="4451"/>
                  </a:lnTo>
                  <a:lnTo>
                    <a:pt x="204510" y="2427"/>
                  </a:lnTo>
                  <a:lnTo>
                    <a:pt x="200726" y="992"/>
                  </a:lnTo>
                  <a:lnTo>
                    <a:pt x="196761" y="183"/>
                  </a:lnTo>
                  <a:lnTo>
                    <a:pt x="193730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32" name="tx143"/>
            <p:cNvSpPr/>
            <p:nvPr/>
          </p:nvSpPr>
          <p:spPr>
            <a:xfrm>
              <a:off x="4357696" y="3091895"/>
              <a:ext cx="135056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FIN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33" name="pl144"/>
            <p:cNvSpPr/>
            <p:nvPr/>
          </p:nvSpPr>
          <p:spPr>
            <a:xfrm>
              <a:off x="7133137" y="2591188"/>
              <a:ext cx="85808" cy="47462"/>
            </a:xfrm>
            <a:custGeom>
              <a:avLst/>
              <a:gdLst/>
              <a:ahLst/>
              <a:cxnLst/>
              <a:rect l="0" t="0" r="0" b="0"/>
              <a:pathLst>
                <a:path w="85808" h="47462">
                  <a:moveTo>
                    <a:pt x="85808" y="0"/>
                  </a:moveTo>
                  <a:lnTo>
                    <a:pt x="0" y="47462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34" name="pg145"/>
            <p:cNvSpPr/>
            <p:nvPr/>
          </p:nvSpPr>
          <p:spPr>
            <a:xfrm>
              <a:off x="7218946" y="2451348"/>
              <a:ext cx="242648" cy="145464"/>
            </a:xfrm>
            <a:custGeom>
              <a:avLst/>
              <a:gdLst/>
              <a:ahLst/>
              <a:cxnLst/>
              <a:rect l="0" t="0" r="0" b="0"/>
              <a:pathLst>
                <a:path w="242648" h="145464">
                  <a:moveTo>
                    <a:pt x="25146" y="145464"/>
                  </a:moveTo>
                  <a:lnTo>
                    <a:pt x="217502" y="145464"/>
                  </a:lnTo>
                  <a:lnTo>
                    <a:pt x="216489" y="145444"/>
                  </a:lnTo>
                  <a:lnTo>
                    <a:pt x="220533" y="145281"/>
                  </a:lnTo>
                  <a:lnTo>
                    <a:pt x="224498" y="144471"/>
                  </a:lnTo>
                  <a:lnTo>
                    <a:pt x="228282" y="143036"/>
                  </a:lnTo>
                  <a:lnTo>
                    <a:pt x="231786" y="141013"/>
                  </a:lnTo>
                  <a:lnTo>
                    <a:pt x="234921" y="138454"/>
                  </a:lnTo>
                  <a:lnTo>
                    <a:pt x="237604" y="135425"/>
                  </a:lnTo>
                  <a:lnTo>
                    <a:pt x="239767" y="132004"/>
                  </a:lnTo>
                  <a:lnTo>
                    <a:pt x="241354" y="128281"/>
                  </a:lnTo>
                  <a:lnTo>
                    <a:pt x="242322" y="124352"/>
                  </a:lnTo>
                  <a:lnTo>
                    <a:pt x="242648" y="120318"/>
                  </a:lnTo>
                  <a:lnTo>
                    <a:pt x="242648" y="25145"/>
                  </a:lnTo>
                  <a:lnTo>
                    <a:pt x="242322" y="21112"/>
                  </a:lnTo>
                  <a:lnTo>
                    <a:pt x="241354" y="17183"/>
                  </a:lnTo>
                  <a:lnTo>
                    <a:pt x="239767" y="13460"/>
                  </a:lnTo>
                  <a:lnTo>
                    <a:pt x="237604" y="10039"/>
                  </a:lnTo>
                  <a:lnTo>
                    <a:pt x="234921" y="7010"/>
                  </a:lnTo>
                  <a:lnTo>
                    <a:pt x="231786" y="4451"/>
                  </a:lnTo>
                  <a:lnTo>
                    <a:pt x="228282" y="2427"/>
                  </a:lnTo>
                  <a:lnTo>
                    <a:pt x="224498" y="992"/>
                  </a:lnTo>
                  <a:lnTo>
                    <a:pt x="220533" y="183"/>
                  </a:lnTo>
                  <a:lnTo>
                    <a:pt x="217502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35" name="tx146"/>
            <p:cNvSpPr/>
            <p:nvPr/>
          </p:nvSpPr>
          <p:spPr>
            <a:xfrm>
              <a:off x="7260856" y="2492686"/>
              <a:ext cx="158828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FRA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36" name="pl147"/>
            <p:cNvSpPr/>
            <p:nvPr/>
          </p:nvSpPr>
          <p:spPr>
            <a:xfrm>
              <a:off x="7644896" y="2725950"/>
              <a:ext cx="86782" cy="46455"/>
            </a:xfrm>
            <a:custGeom>
              <a:avLst/>
              <a:gdLst/>
              <a:ahLst/>
              <a:cxnLst/>
              <a:rect l="0" t="0" r="0" b="0"/>
              <a:pathLst>
                <a:path w="86782" h="46455">
                  <a:moveTo>
                    <a:pt x="86782" y="0"/>
                  </a:moveTo>
                  <a:lnTo>
                    <a:pt x="0" y="46455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37" name="pg148"/>
            <p:cNvSpPr/>
            <p:nvPr/>
          </p:nvSpPr>
          <p:spPr>
            <a:xfrm>
              <a:off x="7731679" y="2584805"/>
              <a:ext cx="255605" cy="145464"/>
            </a:xfrm>
            <a:custGeom>
              <a:avLst/>
              <a:gdLst/>
              <a:ahLst/>
              <a:cxnLst/>
              <a:rect l="0" t="0" r="0" b="0"/>
              <a:pathLst>
                <a:path w="255605" h="145464">
                  <a:moveTo>
                    <a:pt x="25146" y="145464"/>
                  </a:moveTo>
                  <a:lnTo>
                    <a:pt x="230459" y="145464"/>
                  </a:lnTo>
                  <a:lnTo>
                    <a:pt x="229447" y="145444"/>
                  </a:lnTo>
                  <a:lnTo>
                    <a:pt x="233490" y="145281"/>
                  </a:lnTo>
                  <a:lnTo>
                    <a:pt x="237455" y="144471"/>
                  </a:lnTo>
                  <a:lnTo>
                    <a:pt x="241239" y="143036"/>
                  </a:lnTo>
                  <a:lnTo>
                    <a:pt x="244744" y="141013"/>
                  </a:lnTo>
                  <a:lnTo>
                    <a:pt x="247879" y="138454"/>
                  </a:lnTo>
                  <a:lnTo>
                    <a:pt x="250562" y="135425"/>
                  </a:lnTo>
                  <a:lnTo>
                    <a:pt x="252725" y="132004"/>
                  </a:lnTo>
                  <a:lnTo>
                    <a:pt x="254311" y="128281"/>
                  </a:lnTo>
                  <a:lnTo>
                    <a:pt x="255280" y="124352"/>
                  </a:lnTo>
                  <a:lnTo>
                    <a:pt x="255605" y="120318"/>
                  </a:lnTo>
                  <a:lnTo>
                    <a:pt x="255605" y="25146"/>
                  </a:lnTo>
                  <a:lnTo>
                    <a:pt x="255280" y="21112"/>
                  </a:lnTo>
                  <a:lnTo>
                    <a:pt x="254311" y="17183"/>
                  </a:lnTo>
                  <a:lnTo>
                    <a:pt x="252725" y="13460"/>
                  </a:lnTo>
                  <a:lnTo>
                    <a:pt x="250562" y="10039"/>
                  </a:lnTo>
                  <a:lnTo>
                    <a:pt x="247879" y="7010"/>
                  </a:lnTo>
                  <a:lnTo>
                    <a:pt x="244744" y="4451"/>
                  </a:lnTo>
                  <a:lnTo>
                    <a:pt x="241239" y="2427"/>
                  </a:lnTo>
                  <a:lnTo>
                    <a:pt x="237455" y="992"/>
                  </a:lnTo>
                  <a:lnTo>
                    <a:pt x="233490" y="183"/>
                  </a:lnTo>
                  <a:lnTo>
                    <a:pt x="230459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38" name="tx149"/>
            <p:cNvSpPr/>
            <p:nvPr/>
          </p:nvSpPr>
          <p:spPr>
            <a:xfrm>
              <a:off x="7773589" y="2624619"/>
              <a:ext cx="171785" cy="6374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GBR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39" name="pl150"/>
            <p:cNvSpPr/>
            <p:nvPr/>
          </p:nvSpPr>
          <p:spPr>
            <a:xfrm>
              <a:off x="3872116" y="4348852"/>
              <a:ext cx="87831" cy="12518"/>
            </a:xfrm>
            <a:custGeom>
              <a:avLst/>
              <a:gdLst/>
              <a:ahLst/>
              <a:cxnLst/>
              <a:rect l="0" t="0" r="0" b="0"/>
              <a:pathLst>
                <a:path w="87831" h="12518">
                  <a:moveTo>
                    <a:pt x="0" y="0"/>
                  </a:moveTo>
                  <a:lnTo>
                    <a:pt x="87831" y="12518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0" name="pg151"/>
            <p:cNvSpPr/>
            <p:nvPr/>
          </p:nvSpPr>
          <p:spPr>
            <a:xfrm>
              <a:off x="3619559" y="4258120"/>
              <a:ext cx="252557" cy="145464"/>
            </a:xfrm>
            <a:custGeom>
              <a:avLst/>
              <a:gdLst/>
              <a:ahLst/>
              <a:cxnLst/>
              <a:rect l="0" t="0" r="0" b="0"/>
              <a:pathLst>
                <a:path w="252557" h="145464">
                  <a:moveTo>
                    <a:pt x="25145" y="145464"/>
                  </a:moveTo>
                  <a:lnTo>
                    <a:pt x="227411" y="145464"/>
                  </a:lnTo>
                  <a:lnTo>
                    <a:pt x="226398" y="145444"/>
                  </a:lnTo>
                  <a:lnTo>
                    <a:pt x="230442" y="145281"/>
                  </a:lnTo>
                  <a:lnTo>
                    <a:pt x="234407" y="144471"/>
                  </a:lnTo>
                  <a:lnTo>
                    <a:pt x="238190" y="143036"/>
                  </a:lnTo>
                  <a:lnTo>
                    <a:pt x="241695" y="141013"/>
                  </a:lnTo>
                  <a:lnTo>
                    <a:pt x="244830" y="138454"/>
                  </a:lnTo>
                  <a:lnTo>
                    <a:pt x="247513" y="135425"/>
                  </a:lnTo>
                  <a:lnTo>
                    <a:pt x="249676" y="132004"/>
                  </a:lnTo>
                  <a:lnTo>
                    <a:pt x="251262" y="128281"/>
                  </a:lnTo>
                  <a:lnTo>
                    <a:pt x="252231" y="124352"/>
                  </a:lnTo>
                  <a:lnTo>
                    <a:pt x="252557" y="120318"/>
                  </a:lnTo>
                  <a:lnTo>
                    <a:pt x="252557" y="25146"/>
                  </a:lnTo>
                  <a:lnTo>
                    <a:pt x="252231" y="21112"/>
                  </a:lnTo>
                  <a:lnTo>
                    <a:pt x="251262" y="17183"/>
                  </a:lnTo>
                  <a:lnTo>
                    <a:pt x="249676" y="13460"/>
                  </a:lnTo>
                  <a:lnTo>
                    <a:pt x="247513" y="10039"/>
                  </a:lnTo>
                  <a:lnTo>
                    <a:pt x="244830" y="7010"/>
                  </a:lnTo>
                  <a:lnTo>
                    <a:pt x="241695" y="4451"/>
                  </a:lnTo>
                  <a:lnTo>
                    <a:pt x="238190" y="2427"/>
                  </a:lnTo>
                  <a:lnTo>
                    <a:pt x="234407" y="992"/>
                  </a:lnTo>
                  <a:lnTo>
                    <a:pt x="230442" y="183"/>
                  </a:lnTo>
                  <a:lnTo>
                    <a:pt x="227411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1" name="tx152"/>
            <p:cNvSpPr/>
            <p:nvPr/>
          </p:nvSpPr>
          <p:spPr>
            <a:xfrm>
              <a:off x="3661469" y="4297934"/>
              <a:ext cx="168737" cy="6374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GRC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42" name="pl153"/>
            <p:cNvSpPr/>
            <p:nvPr/>
          </p:nvSpPr>
          <p:spPr>
            <a:xfrm>
              <a:off x="7358366" y="4519641"/>
              <a:ext cx="112655" cy="79732"/>
            </a:xfrm>
            <a:custGeom>
              <a:avLst/>
              <a:gdLst/>
              <a:ahLst/>
              <a:cxnLst/>
              <a:rect l="0" t="0" r="0" b="0"/>
              <a:pathLst>
                <a:path w="112655" h="79732">
                  <a:moveTo>
                    <a:pt x="0" y="0"/>
                  </a:moveTo>
                  <a:lnTo>
                    <a:pt x="112655" y="79732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3" name="pg154"/>
            <p:cNvSpPr/>
            <p:nvPr/>
          </p:nvSpPr>
          <p:spPr>
            <a:xfrm>
              <a:off x="7125153" y="4374176"/>
              <a:ext cx="260893" cy="145464"/>
            </a:xfrm>
            <a:custGeom>
              <a:avLst/>
              <a:gdLst/>
              <a:ahLst/>
              <a:cxnLst/>
              <a:rect l="0" t="0" r="0" b="0"/>
              <a:pathLst>
                <a:path w="260893" h="145464">
                  <a:moveTo>
                    <a:pt x="25145" y="145464"/>
                  </a:moveTo>
                  <a:lnTo>
                    <a:pt x="235747" y="145464"/>
                  </a:lnTo>
                  <a:lnTo>
                    <a:pt x="234735" y="145444"/>
                  </a:lnTo>
                  <a:lnTo>
                    <a:pt x="238778" y="145281"/>
                  </a:lnTo>
                  <a:lnTo>
                    <a:pt x="242743" y="144471"/>
                  </a:lnTo>
                  <a:lnTo>
                    <a:pt x="246527" y="143036"/>
                  </a:lnTo>
                  <a:lnTo>
                    <a:pt x="250032" y="141013"/>
                  </a:lnTo>
                  <a:lnTo>
                    <a:pt x="253167" y="138454"/>
                  </a:lnTo>
                  <a:lnTo>
                    <a:pt x="255850" y="135425"/>
                  </a:lnTo>
                  <a:lnTo>
                    <a:pt x="258013" y="132004"/>
                  </a:lnTo>
                  <a:lnTo>
                    <a:pt x="259599" y="128281"/>
                  </a:lnTo>
                  <a:lnTo>
                    <a:pt x="260568" y="124352"/>
                  </a:lnTo>
                  <a:lnTo>
                    <a:pt x="260893" y="120318"/>
                  </a:lnTo>
                  <a:lnTo>
                    <a:pt x="260893" y="25146"/>
                  </a:lnTo>
                  <a:lnTo>
                    <a:pt x="260568" y="21112"/>
                  </a:lnTo>
                  <a:lnTo>
                    <a:pt x="259599" y="17183"/>
                  </a:lnTo>
                  <a:lnTo>
                    <a:pt x="258013" y="13460"/>
                  </a:lnTo>
                  <a:lnTo>
                    <a:pt x="255850" y="10039"/>
                  </a:lnTo>
                  <a:lnTo>
                    <a:pt x="253167" y="7010"/>
                  </a:lnTo>
                  <a:lnTo>
                    <a:pt x="250032" y="4451"/>
                  </a:lnTo>
                  <a:lnTo>
                    <a:pt x="246527" y="2427"/>
                  </a:lnTo>
                  <a:lnTo>
                    <a:pt x="242743" y="992"/>
                  </a:lnTo>
                  <a:lnTo>
                    <a:pt x="238778" y="183"/>
                  </a:lnTo>
                  <a:lnTo>
                    <a:pt x="235747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4" name="tx155"/>
            <p:cNvSpPr/>
            <p:nvPr/>
          </p:nvSpPr>
          <p:spPr>
            <a:xfrm>
              <a:off x="7167063" y="4413990"/>
              <a:ext cx="177073" cy="6374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HKG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45" name="pl156"/>
            <p:cNvSpPr/>
            <p:nvPr/>
          </p:nvSpPr>
          <p:spPr>
            <a:xfrm>
              <a:off x="4021391" y="5204873"/>
              <a:ext cx="87705" cy="8401"/>
            </a:xfrm>
            <a:custGeom>
              <a:avLst/>
              <a:gdLst/>
              <a:ahLst/>
              <a:cxnLst/>
              <a:rect l="0" t="0" r="0" b="0"/>
              <a:pathLst>
                <a:path w="87705" h="8401">
                  <a:moveTo>
                    <a:pt x="87705" y="8401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6" name="pg157"/>
            <p:cNvSpPr/>
            <p:nvPr/>
          </p:nvSpPr>
          <p:spPr>
            <a:xfrm>
              <a:off x="4109097" y="5152898"/>
              <a:ext cx="257987" cy="145464"/>
            </a:xfrm>
            <a:custGeom>
              <a:avLst/>
              <a:gdLst/>
              <a:ahLst/>
              <a:cxnLst/>
              <a:rect l="0" t="0" r="0" b="0"/>
              <a:pathLst>
                <a:path w="257987" h="145464">
                  <a:moveTo>
                    <a:pt x="25145" y="145464"/>
                  </a:moveTo>
                  <a:lnTo>
                    <a:pt x="232841" y="145464"/>
                  </a:lnTo>
                  <a:lnTo>
                    <a:pt x="231829" y="145444"/>
                  </a:lnTo>
                  <a:lnTo>
                    <a:pt x="235872" y="145281"/>
                  </a:lnTo>
                  <a:lnTo>
                    <a:pt x="239837" y="144471"/>
                  </a:lnTo>
                  <a:lnTo>
                    <a:pt x="243621" y="143036"/>
                  </a:lnTo>
                  <a:lnTo>
                    <a:pt x="247126" y="141013"/>
                  </a:lnTo>
                  <a:lnTo>
                    <a:pt x="250261" y="138454"/>
                  </a:lnTo>
                  <a:lnTo>
                    <a:pt x="252944" y="135425"/>
                  </a:lnTo>
                  <a:lnTo>
                    <a:pt x="255107" y="132004"/>
                  </a:lnTo>
                  <a:lnTo>
                    <a:pt x="256693" y="128281"/>
                  </a:lnTo>
                  <a:lnTo>
                    <a:pt x="257662" y="124352"/>
                  </a:lnTo>
                  <a:lnTo>
                    <a:pt x="257987" y="120318"/>
                  </a:lnTo>
                  <a:lnTo>
                    <a:pt x="257987" y="25146"/>
                  </a:lnTo>
                  <a:lnTo>
                    <a:pt x="257662" y="21112"/>
                  </a:lnTo>
                  <a:lnTo>
                    <a:pt x="256693" y="17183"/>
                  </a:lnTo>
                  <a:lnTo>
                    <a:pt x="255107" y="13460"/>
                  </a:lnTo>
                  <a:lnTo>
                    <a:pt x="252944" y="10039"/>
                  </a:lnTo>
                  <a:lnTo>
                    <a:pt x="250261" y="7010"/>
                  </a:lnTo>
                  <a:lnTo>
                    <a:pt x="247126" y="4451"/>
                  </a:lnTo>
                  <a:lnTo>
                    <a:pt x="243621" y="2427"/>
                  </a:lnTo>
                  <a:lnTo>
                    <a:pt x="239837" y="992"/>
                  </a:lnTo>
                  <a:lnTo>
                    <a:pt x="235872" y="183"/>
                  </a:lnTo>
                  <a:lnTo>
                    <a:pt x="232841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7" name="tx158"/>
            <p:cNvSpPr/>
            <p:nvPr/>
          </p:nvSpPr>
          <p:spPr>
            <a:xfrm>
              <a:off x="4151007" y="5194237"/>
              <a:ext cx="174167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HRV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48" name="pl159"/>
            <p:cNvSpPr/>
            <p:nvPr/>
          </p:nvSpPr>
          <p:spPr>
            <a:xfrm>
              <a:off x="4536566" y="3439801"/>
              <a:ext cx="469829" cy="244095"/>
            </a:xfrm>
            <a:custGeom>
              <a:avLst/>
              <a:gdLst/>
              <a:ahLst/>
              <a:cxnLst/>
              <a:rect l="0" t="0" r="0" b="0"/>
              <a:pathLst>
                <a:path w="469829" h="244095">
                  <a:moveTo>
                    <a:pt x="0" y="0"/>
                  </a:moveTo>
                  <a:lnTo>
                    <a:pt x="469829" y="244095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49" name="pg160"/>
            <p:cNvSpPr/>
            <p:nvPr/>
          </p:nvSpPr>
          <p:spPr>
            <a:xfrm>
              <a:off x="4263238" y="3296066"/>
              <a:ext cx="273327" cy="145464"/>
            </a:xfrm>
            <a:custGeom>
              <a:avLst/>
              <a:gdLst/>
              <a:ahLst/>
              <a:cxnLst/>
              <a:rect l="0" t="0" r="0" b="0"/>
              <a:pathLst>
                <a:path w="273327" h="145464">
                  <a:moveTo>
                    <a:pt x="25145" y="145464"/>
                  </a:moveTo>
                  <a:lnTo>
                    <a:pt x="248181" y="145464"/>
                  </a:lnTo>
                  <a:lnTo>
                    <a:pt x="247169" y="145444"/>
                  </a:lnTo>
                  <a:lnTo>
                    <a:pt x="251212" y="145281"/>
                  </a:lnTo>
                  <a:lnTo>
                    <a:pt x="255177" y="144471"/>
                  </a:lnTo>
                  <a:lnTo>
                    <a:pt x="258961" y="143036"/>
                  </a:lnTo>
                  <a:lnTo>
                    <a:pt x="262466" y="141013"/>
                  </a:lnTo>
                  <a:lnTo>
                    <a:pt x="265600" y="138454"/>
                  </a:lnTo>
                  <a:lnTo>
                    <a:pt x="268284" y="135425"/>
                  </a:lnTo>
                  <a:lnTo>
                    <a:pt x="270447" y="132004"/>
                  </a:lnTo>
                  <a:lnTo>
                    <a:pt x="272033" y="128281"/>
                  </a:lnTo>
                  <a:lnTo>
                    <a:pt x="273001" y="124352"/>
                  </a:lnTo>
                  <a:lnTo>
                    <a:pt x="273327" y="120318"/>
                  </a:lnTo>
                  <a:lnTo>
                    <a:pt x="273327" y="25145"/>
                  </a:lnTo>
                  <a:lnTo>
                    <a:pt x="273001" y="21112"/>
                  </a:lnTo>
                  <a:lnTo>
                    <a:pt x="272033" y="17183"/>
                  </a:lnTo>
                  <a:lnTo>
                    <a:pt x="270447" y="13460"/>
                  </a:lnTo>
                  <a:lnTo>
                    <a:pt x="268284" y="10039"/>
                  </a:lnTo>
                  <a:lnTo>
                    <a:pt x="265600" y="7010"/>
                  </a:lnTo>
                  <a:lnTo>
                    <a:pt x="262466" y="4451"/>
                  </a:lnTo>
                  <a:lnTo>
                    <a:pt x="258961" y="2427"/>
                  </a:lnTo>
                  <a:lnTo>
                    <a:pt x="255177" y="992"/>
                  </a:lnTo>
                  <a:lnTo>
                    <a:pt x="251212" y="183"/>
                  </a:lnTo>
                  <a:lnTo>
                    <a:pt x="248181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0" name="tx161"/>
            <p:cNvSpPr/>
            <p:nvPr/>
          </p:nvSpPr>
          <p:spPr>
            <a:xfrm>
              <a:off x="4305148" y="3336595"/>
              <a:ext cx="189507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HUN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51" name="pl162"/>
            <p:cNvSpPr/>
            <p:nvPr/>
          </p:nvSpPr>
          <p:spPr>
            <a:xfrm>
              <a:off x="5840922" y="2990430"/>
              <a:ext cx="212304" cy="187156"/>
            </a:xfrm>
            <a:custGeom>
              <a:avLst/>
              <a:gdLst/>
              <a:ahLst/>
              <a:cxnLst/>
              <a:rect l="0" t="0" r="0" b="0"/>
              <a:pathLst>
                <a:path w="212304" h="187156">
                  <a:moveTo>
                    <a:pt x="212304" y="0"/>
                  </a:moveTo>
                  <a:lnTo>
                    <a:pt x="0" y="18715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2" name="pg163"/>
            <p:cNvSpPr/>
            <p:nvPr/>
          </p:nvSpPr>
          <p:spPr>
            <a:xfrm>
              <a:off x="6017933" y="2844965"/>
              <a:ext cx="235597" cy="145464"/>
            </a:xfrm>
            <a:custGeom>
              <a:avLst/>
              <a:gdLst/>
              <a:ahLst/>
              <a:cxnLst/>
              <a:rect l="0" t="0" r="0" b="0"/>
              <a:pathLst>
                <a:path w="235597" h="145464">
                  <a:moveTo>
                    <a:pt x="25146" y="145464"/>
                  </a:moveTo>
                  <a:lnTo>
                    <a:pt x="210451" y="145464"/>
                  </a:lnTo>
                  <a:lnTo>
                    <a:pt x="209439" y="145444"/>
                  </a:lnTo>
                  <a:lnTo>
                    <a:pt x="213482" y="145281"/>
                  </a:lnTo>
                  <a:lnTo>
                    <a:pt x="217447" y="144471"/>
                  </a:lnTo>
                  <a:lnTo>
                    <a:pt x="221231" y="143036"/>
                  </a:lnTo>
                  <a:lnTo>
                    <a:pt x="224736" y="141013"/>
                  </a:lnTo>
                  <a:lnTo>
                    <a:pt x="227870" y="138454"/>
                  </a:lnTo>
                  <a:lnTo>
                    <a:pt x="230554" y="135425"/>
                  </a:lnTo>
                  <a:lnTo>
                    <a:pt x="232717" y="132004"/>
                  </a:lnTo>
                  <a:lnTo>
                    <a:pt x="234303" y="128281"/>
                  </a:lnTo>
                  <a:lnTo>
                    <a:pt x="235271" y="124352"/>
                  </a:lnTo>
                  <a:lnTo>
                    <a:pt x="235597" y="120318"/>
                  </a:lnTo>
                  <a:lnTo>
                    <a:pt x="235597" y="25146"/>
                  </a:lnTo>
                  <a:lnTo>
                    <a:pt x="235271" y="21112"/>
                  </a:lnTo>
                  <a:lnTo>
                    <a:pt x="234303" y="17183"/>
                  </a:lnTo>
                  <a:lnTo>
                    <a:pt x="232717" y="13460"/>
                  </a:lnTo>
                  <a:lnTo>
                    <a:pt x="230554" y="10039"/>
                  </a:lnTo>
                  <a:lnTo>
                    <a:pt x="227870" y="7010"/>
                  </a:lnTo>
                  <a:lnTo>
                    <a:pt x="224736" y="4451"/>
                  </a:lnTo>
                  <a:lnTo>
                    <a:pt x="221231" y="2427"/>
                  </a:lnTo>
                  <a:lnTo>
                    <a:pt x="217447" y="992"/>
                  </a:lnTo>
                  <a:lnTo>
                    <a:pt x="213482" y="183"/>
                  </a:lnTo>
                  <a:lnTo>
                    <a:pt x="210451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3" name="tx164"/>
            <p:cNvSpPr/>
            <p:nvPr/>
          </p:nvSpPr>
          <p:spPr>
            <a:xfrm>
              <a:off x="6059843" y="2886303"/>
              <a:ext cx="151777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IDN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54" name="pl165"/>
            <p:cNvSpPr/>
            <p:nvPr/>
          </p:nvSpPr>
          <p:spPr>
            <a:xfrm>
              <a:off x="5928822" y="2760271"/>
              <a:ext cx="169882" cy="314206"/>
            </a:xfrm>
            <a:custGeom>
              <a:avLst/>
              <a:gdLst/>
              <a:ahLst/>
              <a:cxnLst/>
              <a:rect l="0" t="0" r="0" b="0"/>
              <a:pathLst>
                <a:path w="169882" h="314206">
                  <a:moveTo>
                    <a:pt x="169882" y="0"/>
                  </a:moveTo>
                  <a:lnTo>
                    <a:pt x="0" y="31420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5" name="pg166"/>
            <p:cNvSpPr/>
            <p:nvPr/>
          </p:nvSpPr>
          <p:spPr>
            <a:xfrm>
              <a:off x="6020230" y="2614806"/>
              <a:ext cx="235597" cy="145464"/>
            </a:xfrm>
            <a:custGeom>
              <a:avLst/>
              <a:gdLst/>
              <a:ahLst/>
              <a:cxnLst/>
              <a:rect l="0" t="0" r="0" b="0"/>
              <a:pathLst>
                <a:path w="235597" h="145464">
                  <a:moveTo>
                    <a:pt x="25146" y="145464"/>
                  </a:moveTo>
                  <a:lnTo>
                    <a:pt x="210451" y="145464"/>
                  </a:lnTo>
                  <a:lnTo>
                    <a:pt x="209439" y="145444"/>
                  </a:lnTo>
                  <a:lnTo>
                    <a:pt x="213482" y="145281"/>
                  </a:lnTo>
                  <a:lnTo>
                    <a:pt x="217447" y="144471"/>
                  </a:lnTo>
                  <a:lnTo>
                    <a:pt x="221231" y="143036"/>
                  </a:lnTo>
                  <a:lnTo>
                    <a:pt x="224736" y="141013"/>
                  </a:lnTo>
                  <a:lnTo>
                    <a:pt x="227870" y="138454"/>
                  </a:lnTo>
                  <a:lnTo>
                    <a:pt x="230554" y="135425"/>
                  </a:lnTo>
                  <a:lnTo>
                    <a:pt x="232717" y="132004"/>
                  </a:lnTo>
                  <a:lnTo>
                    <a:pt x="234303" y="128281"/>
                  </a:lnTo>
                  <a:lnTo>
                    <a:pt x="235271" y="124352"/>
                  </a:lnTo>
                  <a:lnTo>
                    <a:pt x="235597" y="120318"/>
                  </a:lnTo>
                  <a:lnTo>
                    <a:pt x="235597" y="25146"/>
                  </a:lnTo>
                  <a:lnTo>
                    <a:pt x="235271" y="21112"/>
                  </a:lnTo>
                  <a:lnTo>
                    <a:pt x="234303" y="17183"/>
                  </a:lnTo>
                  <a:lnTo>
                    <a:pt x="232717" y="13460"/>
                  </a:lnTo>
                  <a:lnTo>
                    <a:pt x="230554" y="10039"/>
                  </a:lnTo>
                  <a:lnTo>
                    <a:pt x="227870" y="7010"/>
                  </a:lnTo>
                  <a:lnTo>
                    <a:pt x="224736" y="4451"/>
                  </a:lnTo>
                  <a:lnTo>
                    <a:pt x="221231" y="2427"/>
                  </a:lnTo>
                  <a:lnTo>
                    <a:pt x="217447" y="992"/>
                  </a:lnTo>
                  <a:lnTo>
                    <a:pt x="213482" y="183"/>
                  </a:lnTo>
                  <a:lnTo>
                    <a:pt x="210451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6" name="tx167"/>
            <p:cNvSpPr/>
            <p:nvPr/>
          </p:nvSpPr>
          <p:spPr>
            <a:xfrm>
              <a:off x="6062140" y="2656144"/>
              <a:ext cx="151777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IND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57" name="pl168"/>
            <p:cNvSpPr/>
            <p:nvPr/>
          </p:nvSpPr>
          <p:spPr>
            <a:xfrm>
              <a:off x="6280306" y="3667372"/>
              <a:ext cx="98973" cy="92596"/>
            </a:xfrm>
            <a:custGeom>
              <a:avLst/>
              <a:gdLst/>
              <a:ahLst/>
              <a:cxnLst/>
              <a:rect l="0" t="0" r="0" b="0"/>
              <a:pathLst>
                <a:path w="98973" h="92596">
                  <a:moveTo>
                    <a:pt x="98973" y="92596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8" name="pg169"/>
            <p:cNvSpPr/>
            <p:nvPr/>
          </p:nvSpPr>
          <p:spPr>
            <a:xfrm>
              <a:off x="6354014" y="3759969"/>
              <a:ext cx="206013" cy="145464"/>
            </a:xfrm>
            <a:custGeom>
              <a:avLst/>
              <a:gdLst/>
              <a:ahLst/>
              <a:cxnLst/>
              <a:rect l="0" t="0" r="0" b="0"/>
              <a:pathLst>
                <a:path w="206013" h="145464">
                  <a:moveTo>
                    <a:pt x="25146" y="145464"/>
                  </a:moveTo>
                  <a:lnTo>
                    <a:pt x="180867" y="145464"/>
                  </a:lnTo>
                  <a:lnTo>
                    <a:pt x="179855" y="145444"/>
                  </a:lnTo>
                  <a:lnTo>
                    <a:pt x="183898" y="145281"/>
                  </a:lnTo>
                  <a:lnTo>
                    <a:pt x="187863" y="144471"/>
                  </a:lnTo>
                  <a:lnTo>
                    <a:pt x="191647" y="143036"/>
                  </a:lnTo>
                  <a:lnTo>
                    <a:pt x="195152" y="141013"/>
                  </a:lnTo>
                  <a:lnTo>
                    <a:pt x="198287" y="138454"/>
                  </a:lnTo>
                  <a:lnTo>
                    <a:pt x="200970" y="135425"/>
                  </a:lnTo>
                  <a:lnTo>
                    <a:pt x="203133" y="132004"/>
                  </a:lnTo>
                  <a:lnTo>
                    <a:pt x="204719" y="128281"/>
                  </a:lnTo>
                  <a:lnTo>
                    <a:pt x="205688" y="124352"/>
                  </a:lnTo>
                  <a:lnTo>
                    <a:pt x="206013" y="120318"/>
                  </a:lnTo>
                  <a:lnTo>
                    <a:pt x="206013" y="25146"/>
                  </a:lnTo>
                  <a:lnTo>
                    <a:pt x="205688" y="21112"/>
                  </a:lnTo>
                  <a:lnTo>
                    <a:pt x="204719" y="17183"/>
                  </a:lnTo>
                  <a:lnTo>
                    <a:pt x="203133" y="13460"/>
                  </a:lnTo>
                  <a:lnTo>
                    <a:pt x="200970" y="10039"/>
                  </a:lnTo>
                  <a:lnTo>
                    <a:pt x="198287" y="7010"/>
                  </a:lnTo>
                  <a:lnTo>
                    <a:pt x="195152" y="4451"/>
                  </a:lnTo>
                  <a:lnTo>
                    <a:pt x="191647" y="2427"/>
                  </a:lnTo>
                  <a:lnTo>
                    <a:pt x="187863" y="992"/>
                  </a:lnTo>
                  <a:lnTo>
                    <a:pt x="183898" y="183"/>
                  </a:lnTo>
                  <a:lnTo>
                    <a:pt x="180867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9" name="tx170"/>
            <p:cNvSpPr/>
            <p:nvPr/>
          </p:nvSpPr>
          <p:spPr>
            <a:xfrm>
              <a:off x="6395924" y="3801308"/>
              <a:ext cx="122193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IRL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60" name="pl171"/>
            <p:cNvSpPr/>
            <p:nvPr/>
          </p:nvSpPr>
          <p:spPr>
            <a:xfrm>
              <a:off x="3162207" y="5054929"/>
              <a:ext cx="21575" cy="85668"/>
            </a:xfrm>
            <a:custGeom>
              <a:avLst/>
              <a:gdLst/>
              <a:ahLst/>
              <a:cxnLst/>
              <a:rect l="0" t="0" r="0" b="0"/>
              <a:pathLst>
                <a:path w="21575" h="85668">
                  <a:moveTo>
                    <a:pt x="0" y="85668"/>
                  </a:moveTo>
                  <a:lnTo>
                    <a:pt x="21575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61" name="pg172"/>
            <p:cNvSpPr/>
            <p:nvPr/>
          </p:nvSpPr>
          <p:spPr>
            <a:xfrm>
              <a:off x="3045290" y="5140597"/>
              <a:ext cx="197200" cy="145464"/>
            </a:xfrm>
            <a:custGeom>
              <a:avLst/>
              <a:gdLst/>
              <a:ahLst/>
              <a:cxnLst/>
              <a:rect l="0" t="0" r="0" b="0"/>
              <a:pathLst>
                <a:path w="197200" h="145464">
                  <a:moveTo>
                    <a:pt x="25145" y="145464"/>
                  </a:moveTo>
                  <a:lnTo>
                    <a:pt x="172054" y="145464"/>
                  </a:lnTo>
                  <a:lnTo>
                    <a:pt x="171042" y="145444"/>
                  </a:lnTo>
                  <a:lnTo>
                    <a:pt x="175085" y="145281"/>
                  </a:lnTo>
                  <a:lnTo>
                    <a:pt x="179050" y="144471"/>
                  </a:lnTo>
                  <a:lnTo>
                    <a:pt x="182834" y="143036"/>
                  </a:lnTo>
                  <a:lnTo>
                    <a:pt x="186339" y="141013"/>
                  </a:lnTo>
                  <a:lnTo>
                    <a:pt x="189473" y="138454"/>
                  </a:lnTo>
                  <a:lnTo>
                    <a:pt x="192157" y="135425"/>
                  </a:lnTo>
                  <a:lnTo>
                    <a:pt x="194320" y="132004"/>
                  </a:lnTo>
                  <a:lnTo>
                    <a:pt x="195906" y="128281"/>
                  </a:lnTo>
                  <a:lnTo>
                    <a:pt x="196874" y="124352"/>
                  </a:lnTo>
                  <a:lnTo>
                    <a:pt x="197200" y="120318"/>
                  </a:lnTo>
                  <a:lnTo>
                    <a:pt x="197200" y="25146"/>
                  </a:lnTo>
                  <a:lnTo>
                    <a:pt x="196874" y="21112"/>
                  </a:lnTo>
                  <a:lnTo>
                    <a:pt x="195906" y="17183"/>
                  </a:lnTo>
                  <a:lnTo>
                    <a:pt x="194320" y="13460"/>
                  </a:lnTo>
                  <a:lnTo>
                    <a:pt x="192157" y="10039"/>
                  </a:lnTo>
                  <a:lnTo>
                    <a:pt x="189473" y="7010"/>
                  </a:lnTo>
                  <a:lnTo>
                    <a:pt x="186339" y="4451"/>
                  </a:lnTo>
                  <a:lnTo>
                    <a:pt x="182834" y="2427"/>
                  </a:lnTo>
                  <a:lnTo>
                    <a:pt x="179050" y="992"/>
                  </a:lnTo>
                  <a:lnTo>
                    <a:pt x="175085" y="183"/>
                  </a:lnTo>
                  <a:lnTo>
                    <a:pt x="172054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62" name="tx173"/>
            <p:cNvSpPr/>
            <p:nvPr/>
          </p:nvSpPr>
          <p:spPr>
            <a:xfrm>
              <a:off x="3087200" y="5180316"/>
              <a:ext cx="113380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ISL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63" name="pl174"/>
            <p:cNvSpPr/>
            <p:nvPr/>
          </p:nvSpPr>
          <p:spPr>
            <a:xfrm>
              <a:off x="4500380" y="3879513"/>
              <a:ext cx="234070" cy="44821"/>
            </a:xfrm>
            <a:custGeom>
              <a:avLst/>
              <a:gdLst/>
              <a:ahLst/>
              <a:cxnLst/>
              <a:rect l="0" t="0" r="0" b="0"/>
              <a:pathLst>
                <a:path w="234070" h="44821">
                  <a:moveTo>
                    <a:pt x="0" y="44821"/>
                  </a:moveTo>
                  <a:lnTo>
                    <a:pt x="23407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64" name="pg175"/>
            <p:cNvSpPr/>
            <p:nvPr/>
          </p:nvSpPr>
          <p:spPr>
            <a:xfrm>
              <a:off x="4289507" y="3871792"/>
              <a:ext cx="210872" cy="145464"/>
            </a:xfrm>
            <a:custGeom>
              <a:avLst/>
              <a:gdLst/>
              <a:ahLst/>
              <a:cxnLst/>
              <a:rect l="0" t="0" r="0" b="0"/>
              <a:pathLst>
                <a:path w="210872" h="145464">
                  <a:moveTo>
                    <a:pt x="25146" y="145464"/>
                  </a:moveTo>
                  <a:lnTo>
                    <a:pt x="185726" y="145464"/>
                  </a:lnTo>
                  <a:lnTo>
                    <a:pt x="184714" y="145444"/>
                  </a:lnTo>
                  <a:lnTo>
                    <a:pt x="188758" y="145281"/>
                  </a:lnTo>
                  <a:lnTo>
                    <a:pt x="192723" y="144471"/>
                  </a:lnTo>
                  <a:lnTo>
                    <a:pt x="196506" y="143036"/>
                  </a:lnTo>
                  <a:lnTo>
                    <a:pt x="200011" y="141013"/>
                  </a:lnTo>
                  <a:lnTo>
                    <a:pt x="203146" y="138454"/>
                  </a:lnTo>
                  <a:lnTo>
                    <a:pt x="205829" y="135425"/>
                  </a:lnTo>
                  <a:lnTo>
                    <a:pt x="207992" y="132004"/>
                  </a:lnTo>
                  <a:lnTo>
                    <a:pt x="209578" y="128281"/>
                  </a:lnTo>
                  <a:lnTo>
                    <a:pt x="210547" y="124352"/>
                  </a:lnTo>
                  <a:lnTo>
                    <a:pt x="210872" y="120318"/>
                  </a:lnTo>
                  <a:lnTo>
                    <a:pt x="210872" y="25146"/>
                  </a:lnTo>
                  <a:lnTo>
                    <a:pt x="210547" y="21112"/>
                  </a:lnTo>
                  <a:lnTo>
                    <a:pt x="209578" y="17183"/>
                  </a:lnTo>
                  <a:lnTo>
                    <a:pt x="207992" y="13460"/>
                  </a:lnTo>
                  <a:lnTo>
                    <a:pt x="205829" y="10039"/>
                  </a:lnTo>
                  <a:lnTo>
                    <a:pt x="203146" y="7010"/>
                  </a:lnTo>
                  <a:lnTo>
                    <a:pt x="200011" y="4451"/>
                  </a:lnTo>
                  <a:lnTo>
                    <a:pt x="196506" y="2427"/>
                  </a:lnTo>
                  <a:lnTo>
                    <a:pt x="192723" y="992"/>
                  </a:lnTo>
                  <a:lnTo>
                    <a:pt x="188758" y="183"/>
                  </a:lnTo>
                  <a:lnTo>
                    <a:pt x="185726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65" name="tx176"/>
            <p:cNvSpPr/>
            <p:nvPr/>
          </p:nvSpPr>
          <p:spPr>
            <a:xfrm>
              <a:off x="4331417" y="3911511"/>
              <a:ext cx="127052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ISR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66" name="pl177"/>
            <p:cNvSpPr/>
            <p:nvPr/>
          </p:nvSpPr>
          <p:spPr>
            <a:xfrm>
              <a:off x="6282845" y="2529016"/>
              <a:ext cx="108798" cy="97392"/>
            </a:xfrm>
            <a:custGeom>
              <a:avLst/>
              <a:gdLst/>
              <a:ahLst/>
              <a:cxnLst/>
              <a:rect l="0" t="0" r="0" b="0"/>
              <a:pathLst>
                <a:path w="108798" h="97392">
                  <a:moveTo>
                    <a:pt x="0" y="0"/>
                  </a:moveTo>
                  <a:lnTo>
                    <a:pt x="108798" y="97392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67" name="pg178"/>
            <p:cNvSpPr/>
            <p:nvPr/>
          </p:nvSpPr>
          <p:spPr>
            <a:xfrm>
              <a:off x="6092966" y="2383551"/>
              <a:ext cx="217256" cy="145464"/>
            </a:xfrm>
            <a:custGeom>
              <a:avLst/>
              <a:gdLst/>
              <a:ahLst/>
              <a:cxnLst/>
              <a:rect l="0" t="0" r="0" b="0"/>
              <a:pathLst>
                <a:path w="217256" h="145464">
                  <a:moveTo>
                    <a:pt x="25146" y="145464"/>
                  </a:moveTo>
                  <a:lnTo>
                    <a:pt x="192110" y="145464"/>
                  </a:lnTo>
                  <a:lnTo>
                    <a:pt x="191098" y="145444"/>
                  </a:lnTo>
                  <a:lnTo>
                    <a:pt x="195141" y="145281"/>
                  </a:lnTo>
                  <a:lnTo>
                    <a:pt x="199106" y="144471"/>
                  </a:lnTo>
                  <a:lnTo>
                    <a:pt x="202890" y="143036"/>
                  </a:lnTo>
                  <a:lnTo>
                    <a:pt x="206395" y="141013"/>
                  </a:lnTo>
                  <a:lnTo>
                    <a:pt x="209529" y="138454"/>
                  </a:lnTo>
                  <a:lnTo>
                    <a:pt x="212213" y="135425"/>
                  </a:lnTo>
                  <a:lnTo>
                    <a:pt x="214376" y="132004"/>
                  </a:lnTo>
                  <a:lnTo>
                    <a:pt x="215962" y="128281"/>
                  </a:lnTo>
                  <a:lnTo>
                    <a:pt x="216930" y="124352"/>
                  </a:lnTo>
                  <a:lnTo>
                    <a:pt x="217256" y="120318"/>
                  </a:lnTo>
                  <a:lnTo>
                    <a:pt x="217256" y="25146"/>
                  </a:lnTo>
                  <a:lnTo>
                    <a:pt x="216930" y="21112"/>
                  </a:lnTo>
                  <a:lnTo>
                    <a:pt x="215962" y="17183"/>
                  </a:lnTo>
                  <a:lnTo>
                    <a:pt x="214376" y="13460"/>
                  </a:lnTo>
                  <a:lnTo>
                    <a:pt x="212213" y="10039"/>
                  </a:lnTo>
                  <a:lnTo>
                    <a:pt x="209529" y="7010"/>
                  </a:lnTo>
                  <a:lnTo>
                    <a:pt x="206395" y="4451"/>
                  </a:lnTo>
                  <a:lnTo>
                    <a:pt x="202890" y="2427"/>
                  </a:lnTo>
                  <a:lnTo>
                    <a:pt x="199106" y="992"/>
                  </a:lnTo>
                  <a:lnTo>
                    <a:pt x="195141" y="183"/>
                  </a:lnTo>
                  <a:lnTo>
                    <a:pt x="192110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68" name="tx179"/>
            <p:cNvSpPr/>
            <p:nvPr/>
          </p:nvSpPr>
          <p:spPr>
            <a:xfrm>
              <a:off x="6134876" y="2424889"/>
              <a:ext cx="133436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ITA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69" name="pl180"/>
            <p:cNvSpPr/>
            <p:nvPr/>
          </p:nvSpPr>
          <p:spPr>
            <a:xfrm>
              <a:off x="6035505" y="2197661"/>
              <a:ext cx="89497" cy="7076"/>
            </a:xfrm>
            <a:custGeom>
              <a:avLst/>
              <a:gdLst/>
              <a:ahLst/>
              <a:cxnLst/>
              <a:rect l="0" t="0" r="0" b="0"/>
              <a:pathLst>
                <a:path w="89497" h="7076">
                  <a:moveTo>
                    <a:pt x="89497" y="7076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0" name="pg181"/>
            <p:cNvSpPr/>
            <p:nvPr/>
          </p:nvSpPr>
          <p:spPr>
            <a:xfrm>
              <a:off x="6125003" y="2141190"/>
              <a:ext cx="232310" cy="145464"/>
            </a:xfrm>
            <a:custGeom>
              <a:avLst/>
              <a:gdLst/>
              <a:ahLst/>
              <a:cxnLst/>
              <a:rect l="0" t="0" r="0" b="0"/>
              <a:pathLst>
                <a:path w="232310" h="145464">
                  <a:moveTo>
                    <a:pt x="25145" y="145464"/>
                  </a:moveTo>
                  <a:lnTo>
                    <a:pt x="207164" y="145464"/>
                  </a:lnTo>
                  <a:lnTo>
                    <a:pt x="206151" y="145444"/>
                  </a:lnTo>
                  <a:lnTo>
                    <a:pt x="210195" y="145281"/>
                  </a:lnTo>
                  <a:lnTo>
                    <a:pt x="214160" y="144471"/>
                  </a:lnTo>
                  <a:lnTo>
                    <a:pt x="217944" y="143036"/>
                  </a:lnTo>
                  <a:lnTo>
                    <a:pt x="221449" y="141013"/>
                  </a:lnTo>
                  <a:lnTo>
                    <a:pt x="224583" y="138454"/>
                  </a:lnTo>
                  <a:lnTo>
                    <a:pt x="227267" y="135425"/>
                  </a:lnTo>
                  <a:lnTo>
                    <a:pt x="229430" y="132004"/>
                  </a:lnTo>
                  <a:lnTo>
                    <a:pt x="231016" y="128281"/>
                  </a:lnTo>
                  <a:lnTo>
                    <a:pt x="231984" y="124352"/>
                  </a:lnTo>
                  <a:lnTo>
                    <a:pt x="232310" y="120318"/>
                  </a:lnTo>
                  <a:lnTo>
                    <a:pt x="232310" y="25145"/>
                  </a:lnTo>
                  <a:lnTo>
                    <a:pt x="231984" y="21112"/>
                  </a:lnTo>
                  <a:lnTo>
                    <a:pt x="231016" y="17183"/>
                  </a:lnTo>
                  <a:lnTo>
                    <a:pt x="229430" y="13460"/>
                  </a:lnTo>
                  <a:lnTo>
                    <a:pt x="227267" y="10039"/>
                  </a:lnTo>
                  <a:lnTo>
                    <a:pt x="224583" y="7010"/>
                  </a:lnTo>
                  <a:lnTo>
                    <a:pt x="221449" y="4451"/>
                  </a:lnTo>
                  <a:lnTo>
                    <a:pt x="217944" y="2427"/>
                  </a:lnTo>
                  <a:lnTo>
                    <a:pt x="214160" y="992"/>
                  </a:lnTo>
                  <a:lnTo>
                    <a:pt x="210195" y="183"/>
                  </a:lnTo>
                  <a:lnTo>
                    <a:pt x="207164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1" name="tx182"/>
            <p:cNvSpPr/>
            <p:nvPr/>
          </p:nvSpPr>
          <p:spPr>
            <a:xfrm>
              <a:off x="6166913" y="2181862"/>
              <a:ext cx="148490" cy="6288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JPN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72" name="pl183"/>
            <p:cNvSpPr/>
            <p:nvPr/>
          </p:nvSpPr>
          <p:spPr>
            <a:xfrm>
              <a:off x="1798690" y="5455000"/>
              <a:ext cx="8101" cy="84331"/>
            </a:xfrm>
            <a:custGeom>
              <a:avLst/>
              <a:gdLst/>
              <a:ahLst/>
              <a:cxnLst/>
              <a:rect l="0" t="0" r="0" b="0"/>
              <a:pathLst>
                <a:path w="8101" h="84331">
                  <a:moveTo>
                    <a:pt x="0" y="0"/>
                  </a:moveTo>
                  <a:lnTo>
                    <a:pt x="8101" y="84331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3" name="pg184"/>
            <p:cNvSpPr/>
            <p:nvPr/>
          </p:nvSpPr>
          <p:spPr>
            <a:xfrm>
              <a:off x="1649703" y="5309535"/>
              <a:ext cx="283998" cy="145464"/>
            </a:xfrm>
            <a:custGeom>
              <a:avLst/>
              <a:gdLst/>
              <a:ahLst/>
              <a:cxnLst/>
              <a:rect l="0" t="0" r="0" b="0"/>
              <a:pathLst>
                <a:path w="283998" h="145464">
                  <a:moveTo>
                    <a:pt x="25145" y="145464"/>
                  </a:moveTo>
                  <a:lnTo>
                    <a:pt x="258852" y="145464"/>
                  </a:lnTo>
                  <a:lnTo>
                    <a:pt x="257840" y="145444"/>
                  </a:lnTo>
                  <a:lnTo>
                    <a:pt x="261883" y="145281"/>
                  </a:lnTo>
                  <a:lnTo>
                    <a:pt x="265848" y="144471"/>
                  </a:lnTo>
                  <a:lnTo>
                    <a:pt x="269632" y="143036"/>
                  </a:lnTo>
                  <a:lnTo>
                    <a:pt x="273137" y="141013"/>
                  </a:lnTo>
                  <a:lnTo>
                    <a:pt x="276271" y="138454"/>
                  </a:lnTo>
                  <a:lnTo>
                    <a:pt x="278955" y="135425"/>
                  </a:lnTo>
                  <a:lnTo>
                    <a:pt x="281118" y="132004"/>
                  </a:lnTo>
                  <a:lnTo>
                    <a:pt x="282704" y="128281"/>
                  </a:lnTo>
                  <a:lnTo>
                    <a:pt x="283673" y="124352"/>
                  </a:lnTo>
                  <a:lnTo>
                    <a:pt x="283998" y="120318"/>
                  </a:lnTo>
                  <a:lnTo>
                    <a:pt x="283998" y="25146"/>
                  </a:lnTo>
                  <a:lnTo>
                    <a:pt x="283673" y="21112"/>
                  </a:lnTo>
                  <a:lnTo>
                    <a:pt x="282704" y="17183"/>
                  </a:lnTo>
                  <a:lnTo>
                    <a:pt x="281118" y="13460"/>
                  </a:lnTo>
                  <a:lnTo>
                    <a:pt x="278955" y="10039"/>
                  </a:lnTo>
                  <a:lnTo>
                    <a:pt x="276271" y="7010"/>
                  </a:lnTo>
                  <a:lnTo>
                    <a:pt x="273137" y="4451"/>
                  </a:lnTo>
                  <a:lnTo>
                    <a:pt x="269632" y="2427"/>
                  </a:lnTo>
                  <a:lnTo>
                    <a:pt x="265848" y="992"/>
                  </a:lnTo>
                  <a:lnTo>
                    <a:pt x="261883" y="183"/>
                  </a:lnTo>
                  <a:lnTo>
                    <a:pt x="258852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4" name="tx185"/>
            <p:cNvSpPr/>
            <p:nvPr/>
          </p:nvSpPr>
          <p:spPr>
            <a:xfrm>
              <a:off x="1691613" y="5350874"/>
              <a:ext cx="200178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KHM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75" name="pl186"/>
            <p:cNvSpPr/>
            <p:nvPr/>
          </p:nvSpPr>
          <p:spPr>
            <a:xfrm>
              <a:off x="5368089" y="2554203"/>
              <a:ext cx="85234" cy="5611"/>
            </a:xfrm>
            <a:custGeom>
              <a:avLst/>
              <a:gdLst/>
              <a:ahLst/>
              <a:cxnLst/>
              <a:rect l="0" t="0" r="0" b="0"/>
              <a:pathLst>
                <a:path w="85234" h="5611">
                  <a:moveTo>
                    <a:pt x="0" y="0"/>
                  </a:moveTo>
                  <a:lnTo>
                    <a:pt x="85234" y="5611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6" name="pg187"/>
            <p:cNvSpPr/>
            <p:nvPr/>
          </p:nvSpPr>
          <p:spPr>
            <a:xfrm>
              <a:off x="5110006" y="2472976"/>
              <a:ext cx="258083" cy="145464"/>
            </a:xfrm>
            <a:custGeom>
              <a:avLst/>
              <a:gdLst/>
              <a:ahLst/>
              <a:cxnLst/>
              <a:rect l="0" t="0" r="0" b="0"/>
              <a:pathLst>
                <a:path w="258083" h="145464">
                  <a:moveTo>
                    <a:pt x="25146" y="145464"/>
                  </a:moveTo>
                  <a:lnTo>
                    <a:pt x="232937" y="145464"/>
                  </a:lnTo>
                  <a:lnTo>
                    <a:pt x="231924" y="145444"/>
                  </a:lnTo>
                  <a:lnTo>
                    <a:pt x="235968" y="145281"/>
                  </a:lnTo>
                  <a:lnTo>
                    <a:pt x="239933" y="144471"/>
                  </a:lnTo>
                  <a:lnTo>
                    <a:pt x="243717" y="143036"/>
                  </a:lnTo>
                  <a:lnTo>
                    <a:pt x="247221" y="141013"/>
                  </a:lnTo>
                  <a:lnTo>
                    <a:pt x="250356" y="138454"/>
                  </a:lnTo>
                  <a:lnTo>
                    <a:pt x="253039" y="135425"/>
                  </a:lnTo>
                  <a:lnTo>
                    <a:pt x="255202" y="132004"/>
                  </a:lnTo>
                  <a:lnTo>
                    <a:pt x="256789" y="128281"/>
                  </a:lnTo>
                  <a:lnTo>
                    <a:pt x="257757" y="124352"/>
                  </a:lnTo>
                  <a:lnTo>
                    <a:pt x="258083" y="120318"/>
                  </a:lnTo>
                  <a:lnTo>
                    <a:pt x="258083" y="25145"/>
                  </a:lnTo>
                  <a:lnTo>
                    <a:pt x="257757" y="21112"/>
                  </a:lnTo>
                  <a:lnTo>
                    <a:pt x="256789" y="17183"/>
                  </a:lnTo>
                  <a:lnTo>
                    <a:pt x="255202" y="13460"/>
                  </a:lnTo>
                  <a:lnTo>
                    <a:pt x="253039" y="10039"/>
                  </a:lnTo>
                  <a:lnTo>
                    <a:pt x="250356" y="7010"/>
                  </a:lnTo>
                  <a:lnTo>
                    <a:pt x="247221" y="4451"/>
                  </a:lnTo>
                  <a:lnTo>
                    <a:pt x="243717" y="2427"/>
                  </a:lnTo>
                  <a:lnTo>
                    <a:pt x="239933" y="992"/>
                  </a:lnTo>
                  <a:lnTo>
                    <a:pt x="235968" y="183"/>
                  </a:lnTo>
                  <a:lnTo>
                    <a:pt x="232937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7" name="tx188"/>
            <p:cNvSpPr/>
            <p:nvPr/>
          </p:nvSpPr>
          <p:spPr>
            <a:xfrm>
              <a:off x="5151916" y="2512695"/>
              <a:ext cx="174263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KOR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78" name="pl189"/>
            <p:cNvSpPr/>
            <p:nvPr/>
          </p:nvSpPr>
          <p:spPr>
            <a:xfrm>
              <a:off x="3258860" y="4555590"/>
              <a:ext cx="34835" cy="86052"/>
            </a:xfrm>
            <a:custGeom>
              <a:avLst/>
              <a:gdLst/>
              <a:ahLst/>
              <a:cxnLst/>
              <a:rect l="0" t="0" r="0" b="0"/>
              <a:pathLst>
                <a:path w="34835" h="86052">
                  <a:moveTo>
                    <a:pt x="0" y="0"/>
                  </a:moveTo>
                  <a:lnTo>
                    <a:pt x="34835" y="86052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9" name="pg190"/>
            <p:cNvSpPr/>
            <p:nvPr/>
          </p:nvSpPr>
          <p:spPr>
            <a:xfrm>
              <a:off x="3110879" y="4410126"/>
              <a:ext cx="237074" cy="145464"/>
            </a:xfrm>
            <a:custGeom>
              <a:avLst/>
              <a:gdLst/>
              <a:ahLst/>
              <a:cxnLst/>
              <a:rect l="0" t="0" r="0" b="0"/>
              <a:pathLst>
                <a:path w="237074" h="145464">
                  <a:moveTo>
                    <a:pt x="25145" y="145464"/>
                  </a:moveTo>
                  <a:lnTo>
                    <a:pt x="211928" y="145464"/>
                  </a:lnTo>
                  <a:lnTo>
                    <a:pt x="210915" y="145444"/>
                  </a:lnTo>
                  <a:lnTo>
                    <a:pt x="214959" y="145281"/>
                  </a:lnTo>
                  <a:lnTo>
                    <a:pt x="218924" y="144471"/>
                  </a:lnTo>
                  <a:lnTo>
                    <a:pt x="222708" y="143036"/>
                  </a:lnTo>
                  <a:lnTo>
                    <a:pt x="226212" y="141013"/>
                  </a:lnTo>
                  <a:lnTo>
                    <a:pt x="229347" y="138454"/>
                  </a:lnTo>
                  <a:lnTo>
                    <a:pt x="232031" y="135425"/>
                  </a:lnTo>
                  <a:lnTo>
                    <a:pt x="234194" y="132004"/>
                  </a:lnTo>
                  <a:lnTo>
                    <a:pt x="235780" y="128281"/>
                  </a:lnTo>
                  <a:lnTo>
                    <a:pt x="236748" y="124352"/>
                  </a:lnTo>
                  <a:lnTo>
                    <a:pt x="237074" y="120318"/>
                  </a:lnTo>
                  <a:lnTo>
                    <a:pt x="237074" y="25146"/>
                  </a:lnTo>
                  <a:lnTo>
                    <a:pt x="236748" y="21112"/>
                  </a:lnTo>
                  <a:lnTo>
                    <a:pt x="235780" y="17183"/>
                  </a:lnTo>
                  <a:lnTo>
                    <a:pt x="234194" y="13460"/>
                  </a:lnTo>
                  <a:lnTo>
                    <a:pt x="232031" y="10039"/>
                  </a:lnTo>
                  <a:lnTo>
                    <a:pt x="229347" y="7010"/>
                  </a:lnTo>
                  <a:lnTo>
                    <a:pt x="226212" y="4451"/>
                  </a:lnTo>
                  <a:lnTo>
                    <a:pt x="222708" y="2427"/>
                  </a:lnTo>
                  <a:lnTo>
                    <a:pt x="218924" y="992"/>
                  </a:lnTo>
                  <a:lnTo>
                    <a:pt x="214959" y="183"/>
                  </a:lnTo>
                  <a:lnTo>
                    <a:pt x="211928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0" name="tx191"/>
            <p:cNvSpPr/>
            <p:nvPr/>
          </p:nvSpPr>
          <p:spPr>
            <a:xfrm>
              <a:off x="3152789" y="4450654"/>
              <a:ext cx="153254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LTU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81" name="pl192"/>
            <p:cNvSpPr/>
            <p:nvPr/>
          </p:nvSpPr>
          <p:spPr>
            <a:xfrm>
              <a:off x="5983497" y="4953696"/>
              <a:ext cx="6553" cy="83836"/>
            </a:xfrm>
            <a:custGeom>
              <a:avLst/>
              <a:gdLst/>
              <a:ahLst/>
              <a:cxnLst/>
              <a:rect l="0" t="0" r="0" b="0"/>
              <a:pathLst>
                <a:path w="6553" h="83836">
                  <a:moveTo>
                    <a:pt x="0" y="0"/>
                  </a:moveTo>
                  <a:lnTo>
                    <a:pt x="6553" y="8383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2" name="pg193"/>
            <p:cNvSpPr/>
            <p:nvPr/>
          </p:nvSpPr>
          <p:spPr>
            <a:xfrm>
              <a:off x="5856559" y="4808231"/>
              <a:ext cx="242505" cy="145464"/>
            </a:xfrm>
            <a:custGeom>
              <a:avLst/>
              <a:gdLst/>
              <a:ahLst/>
              <a:cxnLst/>
              <a:rect l="0" t="0" r="0" b="0"/>
              <a:pathLst>
                <a:path w="242505" h="145464">
                  <a:moveTo>
                    <a:pt x="25146" y="145464"/>
                  </a:moveTo>
                  <a:lnTo>
                    <a:pt x="217359" y="145464"/>
                  </a:lnTo>
                  <a:lnTo>
                    <a:pt x="216346" y="145444"/>
                  </a:lnTo>
                  <a:lnTo>
                    <a:pt x="220390" y="145281"/>
                  </a:lnTo>
                  <a:lnTo>
                    <a:pt x="224355" y="144471"/>
                  </a:lnTo>
                  <a:lnTo>
                    <a:pt x="228139" y="143036"/>
                  </a:lnTo>
                  <a:lnTo>
                    <a:pt x="231643" y="141013"/>
                  </a:lnTo>
                  <a:lnTo>
                    <a:pt x="234778" y="138454"/>
                  </a:lnTo>
                  <a:lnTo>
                    <a:pt x="237462" y="135425"/>
                  </a:lnTo>
                  <a:lnTo>
                    <a:pt x="239624" y="132004"/>
                  </a:lnTo>
                  <a:lnTo>
                    <a:pt x="241211" y="128281"/>
                  </a:lnTo>
                  <a:lnTo>
                    <a:pt x="242179" y="124352"/>
                  </a:lnTo>
                  <a:lnTo>
                    <a:pt x="242505" y="120318"/>
                  </a:lnTo>
                  <a:lnTo>
                    <a:pt x="242505" y="25146"/>
                  </a:lnTo>
                  <a:lnTo>
                    <a:pt x="242179" y="21112"/>
                  </a:lnTo>
                  <a:lnTo>
                    <a:pt x="241211" y="17183"/>
                  </a:lnTo>
                  <a:lnTo>
                    <a:pt x="239624" y="13460"/>
                  </a:lnTo>
                  <a:lnTo>
                    <a:pt x="237462" y="10039"/>
                  </a:lnTo>
                  <a:lnTo>
                    <a:pt x="234778" y="7010"/>
                  </a:lnTo>
                  <a:lnTo>
                    <a:pt x="231643" y="4451"/>
                  </a:lnTo>
                  <a:lnTo>
                    <a:pt x="228139" y="2427"/>
                  </a:lnTo>
                  <a:lnTo>
                    <a:pt x="224355" y="992"/>
                  </a:lnTo>
                  <a:lnTo>
                    <a:pt x="220390" y="183"/>
                  </a:lnTo>
                  <a:lnTo>
                    <a:pt x="217359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3" name="tx194"/>
            <p:cNvSpPr/>
            <p:nvPr/>
          </p:nvSpPr>
          <p:spPr>
            <a:xfrm>
              <a:off x="5898469" y="4848760"/>
              <a:ext cx="158685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LUX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84" name="pl195"/>
            <p:cNvSpPr/>
            <p:nvPr/>
          </p:nvSpPr>
          <p:spPr>
            <a:xfrm>
              <a:off x="2995953" y="4812187"/>
              <a:ext cx="113723" cy="89481"/>
            </a:xfrm>
            <a:custGeom>
              <a:avLst/>
              <a:gdLst/>
              <a:ahLst/>
              <a:cxnLst/>
              <a:rect l="0" t="0" r="0" b="0"/>
              <a:pathLst>
                <a:path w="113723" h="89481">
                  <a:moveTo>
                    <a:pt x="0" y="0"/>
                  </a:moveTo>
                  <a:lnTo>
                    <a:pt x="113723" y="89481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5" name="pg196"/>
            <p:cNvSpPr/>
            <p:nvPr/>
          </p:nvSpPr>
          <p:spPr>
            <a:xfrm>
              <a:off x="2782573" y="4666723"/>
              <a:ext cx="241885" cy="145464"/>
            </a:xfrm>
            <a:custGeom>
              <a:avLst/>
              <a:gdLst/>
              <a:ahLst/>
              <a:cxnLst/>
              <a:rect l="0" t="0" r="0" b="0"/>
              <a:pathLst>
                <a:path w="241885" h="145464">
                  <a:moveTo>
                    <a:pt x="25145" y="145464"/>
                  </a:moveTo>
                  <a:lnTo>
                    <a:pt x="216739" y="145464"/>
                  </a:lnTo>
                  <a:lnTo>
                    <a:pt x="215727" y="145444"/>
                  </a:lnTo>
                  <a:lnTo>
                    <a:pt x="219770" y="145281"/>
                  </a:lnTo>
                  <a:lnTo>
                    <a:pt x="223735" y="144471"/>
                  </a:lnTo>
                  <a:lnTo>
                    <a:pt x="227519" y="143036"/>
                  </a:lnTo>
                  <a:lnTo>
                    <a:pt x="231024" y="141013"/>
                  </a:lnTo>
                  <a:lnTo>
                    <a:pt x="234159" y="138454"/>
                  </a:lnTo>
                  <a:lnTo>
                    <a:pt x="236842" y="135425"/>
                  </a:lnTo>
                  <a:lnTo>
                    <a:pt x="239005" y="132004"/>
                  </a:lnTo>
                  <a:lnTo>
                    <a:pt x="240591" y="128281"/>
                  </a:lnTo>
                  <a:lnTo>
                    <a:pt x="241560" y="124352"/>
                  </a:lnTo>
                  <a:lnTo>
                    <a:pt x="241885" y="120318"/>
                  </a:lnTo>
                  <a:lnTo>
                    <a:pt x="241885" y="25146"/>
                  </a:lnTo>
                  <a:lnTo>
                    <a:pt x="241560" y="21112"/>
                  </a:lnTo>
                  <a:lnTo>
                    <a:pt x="240591" y="17183"/>
                  </a:lnTo>
                  <a:lnTo>
                    <a:pt x="239005" y="13460"/>
                  </a:lnTo>
                  <a:lnTo>
                    <a:pt x="236842" y="10039"/>
                  </a:lnTo>
                  <a:lnTo>
                    <a:pt x="234159" y="7010"/>
                  </a:lnTo>
                  <a:lnTo>
                    <a:pt x="231024" y="4451"/>
                  </a:lnTo>
                  <a:lnTo>
                    <a:pt x="227519" y="2427"/>
                  </a:lnTo>
                  <a:lnTo>
                    <a:pt x="223735" y="992"/>
                  </a:lnTo>
                  <a:lnTo>
                    <a:pt x="219770" y="183"/>
                  </a:lnTo>
                  <a:lnTo>
                    <a:pt x="216739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6" name="tx197"/>
            <p:cNvSpPr/>
            <p:nvPr/>
          </p:nvSpPr>
          <p:spPr>
            <a:xfrm>
              <a:off x="2824483" y="4708061"/>
              <a:ext cx="158065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LVA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87" name="pl198"/>
            <p:cNvSpPr/>
            <p:nvPr/>
          </p:nvSpPr>
          <p:spPr>
            <a:xfrm>
              <a:off x="6403624" y="2953465"/>
              <a:ext cx="50023" cy="137107"/>
            </a:xfrm>
            <a:custGeom>
              <a:avLst/>
              <a:gdLst/>
              <a:ahLst/>
              <a:cxnLst/>
              <a:rect l="0" t="0" r="0" b="0"/>
              <a:pathLst>
                <a:path w="50023" h="137107">
                  <a:moveTo>
                    <a:pt x="50023" y="0"/>
                  </a:moveTo>
                  <a:lnTo>
                    <a:pt x="0" y="137107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8" name="pg199"/>
            <p:cNvSpPr/>
            <p:nvPr/>
          </p:nvSpPr>
          <p:spPr>
            <a:xfrm>
              <a:off x="6344974" y="2808000"/>
              <a:ext cx="270421" cy="145464"/>
            </a:xfrm>
            <a:custGeom>
              <a:avLst/>
              <a:gdLst/>
              <a:ahLst/>
              <a:cxnLst/>
              <a:rect l="0" t="0" r="0" b="0"/>
              <a:pathLst>
                <a:path w="270421" h="145464">
                  <a:moveTo>
                    <a:pt x="25146" y="145464"/>
                  </a:moveTo>
                  <a:lnTo>
                    <a:pt x="245275" y="145464"/>
                  </a:lnTo>
                  <a:lnTo>
                    <a:pt x="244263" y="145444"/>
                  </a:lnTo>
                  <a:lnTo>
                    <a:pt x="248306" y="145281"/>
                  </a:lnTo>
                  <a:lnTo>
                    <a:pt x="252271" y="144471"/>
                  </a:lnTo>
                  <a:lnTo>
                    <a:pt x="256055" y="143036"/>
                  </a:lnTo>
                  <a:lnTo>
                    <a:pt x="259560" y="141013"/>
                  </a:lnTo>
                  <a:lnTo>
                    <a:pt x="262694" y="138454"/>
                  </a:lnTo>
                  <a:lnTo>
                    <a:pt x="265378" y="135425"/>
                  </a:lnTo>
                  <a:lnTo>
                    <a:pt x="267541" y="132004"/>
                  </a:lnTo>
                  <a:lnTo>
                    <a:pt x="269127" y="128281"/>
                  </a:lnTo>
                  <a:lnTo>
                    <a:pt x="270095" y="124352"/>
                  </a:lnTo>
                  <a:lnTo>
                    <a:pt x="270421" y="120318"/>
                  </a:lnTo>
                  <a:lnTo>
                    <a:pt x="270421" y="25146"/>
                  </a:lnTo>
                  <a:lnTo>
                    <a:pt x="270095" y="21112"/>
                  </a:lnTo>
                  <a:lnTo>
                    <a:pt x="269127" y="17183"/>
                  </a:lnTo>
                  <a:lnTo>
                    <a:pt x="267541" y="13460"/>
                  </a:lnTo>
                  <a:lnTo>
                    <a:pt x="265378" y="10039"/>
                  </a:lnTo>
                  <a:lnTo>
                    <a:pt x="262694" y="7010"/>
                  </a:lnTo>
                  <a:lnTo>
                    <a:pt x="259560" y="4451"/>
                  </a:lnTo>
                  <a:lnTo>
                    <a:pt x="256055" y="2427"/>
                  </a:lnTo>
                  <a:lnTo>
                    <a:pt x="252271" y="992"/>
                  </a:lnTo>
                  <a:lnTo>
                    <a:pt x="248306" y="183"/>
                  </a:lnTo>
                  <a:lnTo>
                    <a:pt x="245275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89" name="tx200"/>
            <p:cNvSpPr/>
            <p:nvPr/>
          </p:nvSpPr>
          <p:spPr>
            <a:xfrm>
              <a:off x="6386884" y="2849339"/>
              <a:ext cx="186601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MEX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90" name="pl201"/>
            <p:cNvSpPr/>
            <p:nvPr/>
          </p:nvSpPr>
          <p:spPr>
            <a:xfrm>
              <a:off x="5631880" y="6374417"/>
              <a:ext cx="88576" cy="768"/>
            </a:xfrm>
            <a:custGeom>
              <a:avLst/>
              <a:gdLst/>
              <a:ahLst/>
              <a:cxnLst/>
              <a:rect l="0" t="0" r="0" b="0"/>
              <a:pathLst>
                <a:path w="88576" h="768">
                  <a:moveTo>
                    <a:pt x="88576" y="0"/>
                  </a:moveTo>
                  <a:lnTo>
                    <a:pt x="0" y="768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1" name="pg202"/>
            <p:cNvSpPr/>
            <p:nvPr/>
          </p:nvSpPr>
          <p:spPr>
            <a:xfrm>
              <a:off x="5720456" y="6300562"/>
              <a:ext cx="258654" cy="145464"/>
            </a:xfrm>
            <a:custGeom>
              <a:avLst/>
              <a:gdLst/>
              <a:ahLst/>
              <a:cxnLst/>
              <a:rect l="0" t="0" r="0" b="0"/>
              <a:pathLst>
                <a:path w="258654" h="145464">
                  <a:moveTo>
                    <a:pt x="25145" y="145464"/>
                  </a:moveTo>
                  <a:lnTo>
                    <a:pt x="233508" y="145464"/>
                  </a:lnTo>
                  <a:lnTo>
                    <a:pt x="232496" y="145444"/>
                  </a:lnTo>
                  <a:lnTo>
                    <a:pt x="236539" y="145281"/>
                  </a:lnTo>
                  <a:lnTo>
                    <a:pt x="240504" y="144471"/>
                  </a:lnTo>
                  <a:lnTo>
                    <a:pt x="244288" y="143036"/>
                  </a:lnTo>
                  <a:lnTo>
                    <a:pt x="247793" y="141013"/>
                  </a:lnTo>
                  <a:lnTo>
                    <a:pt x="250928" y="138454"/>
                  </a:lnTo>
                  <a:lnTo>
                    <a:pt x="253611" y="135425"/>
                  </a:lnTo>
                  <a:lnTo>
                    <a:pt x="255774" y="132004"/>
                  </a:lnTo>
                  <a:lnTo>
                    <a:pt x="257360" y="128281"/>
                  </a:lnTo>
                  <a:lnTo>
                    <a:pt x="258329" y="124352"/>
                  </a:lnTo>
                  <a:lnTo>
                    <a:pt x="258654" y="120318"/>
                  </a:lnTo>
                  <a:lnTo>
                    <a:pt x="258654" y="25146"/>
                  </a:lnTo>
                  <a:lnTo>
                    <a:pt x="258329" y="21112"/>
                  </a:lnTo>
                  <a:lnTo>
                    <a:pt x="257360" y="17183"/>
                  </a:lnTo>
                  <a:lnTo>
                    <a:pt x="255774" y="13460"/>
                  </a:lnTo>
                  <a:lnTo>
                    <a:pt x="253611" y="10039"/>
                  </a:lnTo>
                  <a:lnTo>
                    <a:pt x="250928" y="7010"/>
                  </a:lnTo>
                  <a:lnTo>
                    <a:pt x="247793" y="4451"/>
                  </a:lnTo>
                  <a:lnTo>
                    <a:pt x="244288" y="2427"/>
                  </a:lnTo>
                  <a:lnTo>
                    <a:pt x="240504" y="992"/>
                  </a:lnTo>
                  <a:lnTo>
                    <a:pt x="236539" y="183"/>
                  </a:lnTo>
                  <a:lnTo>
                    <a:pt x="233508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2" name="tx203"/>
            <p:cNvSpPr/>
            <p:nvPr/>
          </p:nvSpPr>
          <p:spPr>
            <a:xfrm>
              <a:off x="5762366" y="6341900"/>
              <a:ext cx="174834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MLT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93" name="pl204"/>
            <p:cNvSpPr/>
            <p:nvPr/>
          </p:nvSpPr>
          <p:spPr>
            <a:xfrm>
              <a:off x="5276694" y="3057710"/>
              <a:ext cx="41695" cy="85930"/>
            </a:xfrm>
            <a:custGeom>
              <a:avLst/>
              <a:gdLst/>
              <a:ahLst/>
              <a:cxnLst/>
              <a:rect l="0" t="0" r="0" b="0"/>
              <a:pathLst>
                <a:path w="41695" h="85930">
                  <a:moveTo>
                    <a:pt x="0" y="0"/>
                  </a:moveTo>
                  <a:lnTo>
                    <a:pt x="41695" y="8593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4" name="pg205"/>
            <p:cNvSpPr/>
            <p:nvPr/>
          </p:nvSpPr>
          <p:spPr>
            <a:xfrm>
              <a:off x="5108454" y="2912245"/>
              <a:ext cx="265895" cy="145464"/>
            </a:xfrm>
            <a:custGeom>
              <a:avLst/>
              <a:gdLst/>
              <a:ahLst/>
              <a:cxnLst/>
              <a:rect l="0" t="0" r="0" b="0"/>
              <a:pathLst>
                <a:path w="265895" h="145464">
                  <a:moveTo>
                    <a:pt x="25145" y="145464"/>
                  </a:moveTo>
                  <a:lnTo>
                    <a:pt x="240749" y="145464"/>
                  </a:lnTo>
                  <a:lnTo>
                    <a:pt x="239737" y="145444"/>
                  </a:lnTo>
                  <a:lnTo>
                    <a:pt x="243780" y="145281"/>
                  </a:lnTo>
                  <a:lnTo>
                    <a:pt x="247745" y="144471"/>
                  </a:lnTo>
                  <a:lnTo>
                    <a:pt x="251529" y="143036"/>
                  </a:lnTo>
                  <a:lnTo>
                    <a:pt x="255034" y="141013"/>
                  </a:lnTo>
                  <a:lnTo>
                    <a:pt x="258169" y="138454"/>
                  </a:lnTo>
                  <a:lnTo>
                    <a:pt x="260852" y="135425"/>
                  </a:lnTo>
                  <a:lnTo>
                    <a:pt x="263015" y="132004"/>
                  </a:lnTo>
                  <a:lnTo>
                    <a:pt x="264601" y="128281"/>
                  </a:lnTo>
                  <a:lnTo>
                    <a:pt x="265570" y="124352"/>
                  </a:lnTo>
                  <a:lnTo>
                    <a:pt x="265895" y="120318"/>
                  </a:lnTo>
                  <a:lnTo>
                    <a:pt x="265895" y="25145"/>
                  </a:lnTo>
                  <a:lnTo>
                    <a:pt x="265570" y="21112"/>
                  </a:lnTo>
                  <a:lnTo>
                    <a:pt x="264601" y="17183"/>
                  </a:lnTo>
                  <a:lnTo>
                    <a:pt x="263015" y="13460"/>
                  </a:lnTo>
                  <a:lnTo>
                    <a:pt x="260852" y="10039"/>
                  </a:lnTo>
                  <a:lnTo>
                    <a:pt x="258169" y="7010"/>
                  </a:lnTo>
                  <a:lnTo>
                    <a:pt x="255034" y="4451"/>
                  </a:lnTo>
                  <a:lnTo>
                    <a:pt x="251529" y="2427"/>
                  </a:lnTo>
                  <a:lnTo>
                    <a:pt x="247745" y="992"/>
                  </a:lnTo>
                  <a:lnTo>
                    <a:pt x="243780" y="183"/>
                  </a:lnTo>
                  <a:lnTo>
                    <a:pt x="240749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5" name="tx206"/>
            <p:cNvSpPr/>
            <p:nvPr/>
          </p:nvSpPr>
          <p:spPr>
            <a:xfrm>
              <a:off x="5150364" y="2951964"/>
              <a:ext cx="182075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MYS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96" name="pl207"/>
            <p:cNvSpPr/>
            <p:nvPr/>
          </p:nvSpPr>
          <p:spPr>
            <a:xfrm>
              <a:off x="7069312" y="3383876"/>
              <a:ext cx="70581" cy="102955"/>
            </a:xfrm>
            <a:custGeom>
              <a:avLst/>
              <a:gdLst/>
              <a:ahLst/>
              <a:cxnLst/>
              <a:rect l="0" t="0" r="0" b="0"/>
              <a:pathLst>
                <a:path w="70581" h="102955">
                  <a:moveTo>
                    <a:pt x="70581" y="102955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7" name="pg208"/>
            <p:cNvSpPr/>
            <p:nvPr/>
          </p:nvSpPr>
          <p:spPr>
            <a:xfrm>
              <a:off x="7064334" y="3486832"/>
              <a:ext cx="250842" cy="145464"/>
            </a:xfrm>
            <a:custGeom>
              <a:avLst/>
              <a:gdLst/>
              <a:ahLst/>
              <a:cxnLst/>
              <a:rect l="0" t="0" r="0" b="0"/>
              <a:pathLst>
                <a:path w="250842" h="145464">
                  <a:moveTo>
                    <a:pt x="25146" y="145464"/>
                  </a:moveTo>
                  <a:lnTo>
                    <a:pt x="225696" y="145464"/>
                  </a:lnTo>
                  <a:lnTo>
                    <a:pt x="224683" y="145444"/>
                  </a:lnTo>
                  <a:lnTo>
                    <a:pt x="228727" y="145281"/>
                  </a:lnTo>
                  <a:lnTo>
                    <a:pt x="232692" y="144471"/>
                  </a:lnTo>
                  <a:lnTo>
                    <a:pt x="236475" y="143036"/>
                  </a:lnTo>
                  <a:lnTo>
                    <a:pt x="239980" y="141013"/>
                  </a:lnTo>
                  <a:lnTo>
                    <a:pt x="243115" y="138454"/>
                  </a:lnTo>
                  <a:lnTo>
                    <a:pt x="245798" y="135425"/>
                  </a:lnTo>
                  <a:lnTo>
                    <a:pt x="247961" y="132004"/>
                  </a:lnTo>
                  <a:lnTo>
                    <a:pt x="249547" y="128281"/>
                  </a:lnTo>
                  <a:lnTo>
                    <a:pt x="250516" y="124352"/>
                  </a:lnTo>
                  <a:lnTo>
                    <a:pt x="250842" y="120318"/>
                  </a:lnTo>
                  <a:lnTo>
                    <a:pt x="250842" y="25145"/>
                  </a:lnTo>
                  <a:lnTo>
                    <a:pt x="250516" y="21112"/>
                  </a:lnTo>
                  <a:lnTo>
                    <a:pt x="249547" y="17183"/>
                  </a:lnTo>
                  <a:lnTo>
                    <a:pt x="247961" y="13460"/>
                  </a:lnTo>
                  <a:lnTo>
                    <a:pt x="245798" y="10039"/>
                  </a:lnTo>
                  <a:lnTo>
                    <a:pt x="243115" y="7010"/>
                  </a:lnTo>
                  <a:lnTo>
                    <a:pt x="239980" y="4451"/>
                  </a:lnTo>
                  <a:lnTo>
                    <a:pt x="236475" y="2427"/>
                  </a:lnTo>
                  <a:lnTo>
                    <a:pt x="232692" y="992"/>
                  </a:lnTo>
                  <a:lnTo>
                    <a:pt x="228727" y="183"/>
                  </a:lnTo>
                  <a:lnTo>
                    <a:pt x="225696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8" name="tx209"/>
            <p:cNvSpPr/>
            <p:nvPr/>
          </p:nvSpPr>
          <p:spPr>
            <a:xfrm>
              <a:off x="7106244" y="3528171"/>
              <a:ext cx="167022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NLD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499" name="pl210"/>
            <p:cNvSpPr/>
            <p:nvPr/>
          </p:nvSpPr>
          <p:spPr>
            <a:xfrm>
              <a:off x="5847515" y="3566749"/>
              <a:ext cx="80839" cy="120250"/>
            </a:xfrm>
            <a:custGeom>
              <a:avLst/>
              <a:gdLst/>
              <a:ahLst/>
              <a:cxnLst/>
              <a:rect l="0" t="0" r="0" b="0"/>
              <a:pathLst>
                <a:path w="80839" h="120250">
                  <a:moveTo>
                    <a:pt x="80839" y="120250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0" name="pg211"/>
            <p:cNvSpPr/>
            <p:nvPr/>
          </p:nvSpPr>
          <p:spPr>
            <a:xfrm>
              <a:off x="5842754" y="3686999"/>
              <a:ext cx="268992" cy="145464"/>
            </a:xfrm>
            <a:custGeom>
              <a:avLst/>
              <a:gdLst/>
              <a:ahLst/>
              <a:cxnLst/>
              <a:rect l="0" t="0" r="0" b="0"/>
              <a:pathLst>
                <a:path w="268992" h="145464">
                  <a:moveTo>
                    <a:pt x="25146" y="145464"/>
                  </a:moveTo>
                  <a:lnTo>
                    <a:pt x="243846" y="145464"/>
                  </a:lnTo>
                  <a:lnTo>
                    <a:pt x="242833" y="145444"/>
                  </a:lnTo>
                  <a:lnTo>
                    <a:pt x="246877" y="145281"/>
                  </a:lnTo>
                  <a:lnTo>
                    <a:pt x="250842" y="144471"/>
                  </a:lnTo>
                  <a:lnTo>
                    <a:pt x="254626" y="143036"/>
                  </a:lnTo>
                  <a:lnTo>
                    <a:pt x="258131" y="141013"/>
                  </a:lnTo>
                  <a:lnTo>
                    <a:pt x="261265" y="138454"/>
                  </a:lnTo>
                  <a:lnTo>
                    <a:pt x="263949" y="135425"/>
                  </a:lnTo>
                  <a:lnTo>
                    <a:pt x="266112" y="132004"/>
                  </a:lnTo>
                  <a:lnTo>
                    <a:pt x="267698" y="128281"/>
                  </a:lnTo>
                  <a:lnTo>
                    <a:pt x="268666" y="124352"/>
                  </a:lnTo>
                  <a:lnTo>
                    <a:pt x="268992" y="120318"/>
                  </a:lnTo>
                  <a:lnTo>
                    <a:pt x="268992" y="25146"/>
                  </a:lnTo>
                  <a:lnTo>
                    <a:pt x="268666" y="21112"/>
                  </a:lnTo>
                  <a:lnTo>
                    <a:pt x="267698" y="17183"/>
                  </a:lnTo>
                  <a:lnTo>
                    <a:pt x="266112" y="13460"/>
                  </a:lnTo>
                  <a:lnTo>
                    <a:pt x="263949" y="10039"/>
                  </a:lnTo>
                  <a:lnTo>
                    <a:pt x="261265" y="7010"/>
                  </a:lnTo>
                  <a:lnTo>
                    <a:pt x="258131" y="4451"/>
                  </a:lnTo>
                  <a:lnTo>
                    <a:pt x="254626" y="2427"/>
                  </a:lnTo>
                  <a:lnTo>
                    <a:pt x="250842" y="992"/>
                  </a:lnTo>
                  <a:lnTo>
                    <a:pt x="246877" y="183"/>
                  </a:lnTo>
                  <a:lnTo>
                    <a:pt x="243846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1" name="tx212"/>
            <p:cNvSpPr/>
            <p:nvPr/>
          </p:nvSpPr>
          <p:spPr>
            <a:xfrm>
              <a:off x="5884664" y="3726718"/>
              <a:ext cx="185172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NOR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02" name="pl213"/>
            <p:cNvSpPr/>
            <p:nvPr/>
          </p:nvSpPr>
          <p:spPr>
            <a:xfrm>
              <a:off x="4834881" y="4421818"/>
              <a:ext cx="85206" cy="15697"/>
            </a:xfrm>
            <a:custGeom>
              <a:avLst/>
              <a:gdLst/>
              <a:ahLst/>
              <a:cxnLst/>
              <a:rect l="0" t="0" r="0" b="0"/>
              <a:pathLst>
                <a:path w="85206" h="15697">
                  <a:moveTo>
                    <a:pt x="85206" y="15697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3" name="pg214"/>
            <p:cNvSpPr/>
            <p:nvPr/>
          </p:nvSpPr>
          <p:spPr>
            <a:xfrm>
              <a:off x="4920087" y="4386521"/>
              <a:ext cx="235978" cy="145464"/>
            </a:xfrm>
            <a:custGeom>
              <a:avLst/>
              <a:gdLst/>
              <a:ahLst/>
              <a:cxnLst/>
              <a:rect l="0" t="0" r="0" b="0"/>
              <a:pathLst>
                <a:path w="235978" h="145464">
                  <a:moveTo>
                    <a:pt x="25146" y="145464"/>
                  </a:moveTo>
                  <a:lnTo>
                    <a:pt x="210832" y="145464"/>
                  </a:lnTo>
                  <a:lnTo>
                    <a:pt x="209820" y="145444"/>
                  </a:lnTo>
                  <a:lnTo>
                    <a:pt x="213863" y="145281"/>
                  </a:lnTo>
                  <a:lnTo>
                    <a:pt x="217828" y="144471"/>
                  </a:lnTo>
                  <a:lnTo>
                    <a:pt x="221612" y="143036"/>
                  </a:lnTo>
                  <a:lnTo>
                    <a:pt x="225117" y="141013"/>
                  </a:lnTo>
                  <a:lnTo>
                    <a:pt x="228251" y="138454"/>
                  </a:lnTo>
                  <a:lnTo>
                    <a:pt x="230935" y="135425"/>
                  </a:lnTo>
                  <a:lnTo>
                    <a:pt x="233098" y="132004"/>
                  </a:lnTo>
                  <a:lnTo>
                    <a:pt x="234684" y="128281"/>
                  </a:lnTo>
                  <a:lnTo>
                    <a:pt x="235653" y="124352"/>
                  </a:lnTo>
                  <a:lnTo>
                    <a:pt x="235978" y="120318"/>
                  </a:lnTo>
                  <a:lnTo>
                    <a:pt x="235978" y="25146"/>
                  </a:lnTo>
                  <a:lnTo>
                    <a:pt x="235653" y="21112"/>
                  </a:lnTo>
                  <a:lnTo>
                    <a:pt x="234684" y="17183"/>
                  </a:lnTo>
                  <a:lnTo>
                    <a:pt x="233098" y="13460"/>
                  </a:lnTo>
                  <a:lnTo>
                    <a:pt x="230935" y="10039"/>
                  </a:lnTo>
                  <a:lnTo>
                    <a:pt x="228251" y="7010"/>
                  </a:lnTo>
                  <a:lnTo>
                    <a:pt x="225117" y="4451"/>
                  </a:lnTo>
                  <a:lnTo>
                    <a:pt x="221612" y="2427"/>
                  </a:lnTo>
                  <a:lnTo>
                    <a:pt x="217828" y="992"/>
                  </a:lnTo>
                  <a:lnTo>
                    <a:pt x="213863" y="183"/>
                  </a:lnTo>
                  <a:lnTo>
                    <a:pt x="210832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4" name="tx215"/>
            <p:cNvSpPr/>
            <p:nvPr/>
          </p:nvSpPr>
          <p:spPr>
            <a:xfrm>
              <a:off x="4961997" y="4427859"/>
              <a:ext cx="152158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NZL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05" name="pl216"/>
            <p:cNvSpPr/>
            <p:nvPr/>
          </p:nvSpPr>
          <p:spPr>
            <a:xfrm>
              <a:off x="3936146" y="3818306"/>
              <a:ext cx="86448" cy="39403"/>
            </a:xfrm>
            <a:custGeom>
              <a:avLst/>
              <a:gdLst/>
              <a:ahLst/>
              <a:cxnLst/>
              <a:rect l="0" t="0" r="0" b="0"/>
              <a:pathLst>
                <a:path w="86448" h="39403">
                  <a:moveTo>
                    <a:pt x="0" y="39403"/>
                  </a:moveTo>
                  <a:lnTo>
                    <a:pt x="86448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6" name="pg217"/>
            <p:cNvSpPr/>
            <p:nvPr/>
          </p:nvSpPr>
          <p:spPr>
            <a:xfrm>
              <a:off x="3697595" y="3839343"/>
              <a:ext cx="238551" cy="145464"/>
            </a:xfrm>
            <a:custGeom>
              <a:avLst/>
              <a:gdLst/>
              <a:ahLst/>
              <a:cxnLst/>
              <a:rect l="0" t="0" r="0" b="0"/>
              <a:pathLst>
                <a:path w="238551" h="145464">
                  <a:moveTo>
                    <a:pt x="25145" y="145464"/>
                  </a:moveTo>
                  <a:lnTo>
                    <a:pt x="213405" y="145464"/>
                  </a:lnTo>
                  <a:lnTo>
                    <a:pt x="212392" y="145444"/>
                  </a:lnTo>
                  <a:lnTo>
                    <a:pt x="216436" y="145281"/>
                  </a:lnTo>
                  <a:lnTo>
                    <a:pt x="220401" y="144471"/>
                  </a:lnTo>
                  <a:lnTo>
                    <a:pt x="224185" y="143036"/>
                  </a:lnTo>
                  <a:lnTo>
                    <a:pt x="227689" y="141013"/>
                  </a:lnTo>
                  <a:lnTo>
                    <a:pt x="230824" y="138454"/>
                  </a:lnTo>
                  <a:lnTo>
                    <a:pt x="233507" y="135425"/>
                  </a:lnTo>
                  <a:lnTo>
                    <a:pt x="235670" y="132004"/>
                  </a:lnTo>
                  <a:lnTo>
                    <a:pt x="237257" y="128281"/>
                  </a:lnTo>
                  <a:lnTo>
                    <a:pt x="238225" y="124352"/>
                  </a:lnTo>
                  <a:lnTo>
                    <a:pt x="238551" y="120318"/>
                  </a:lnTo>
                  <a:lnTo>
                    <a:pt x="238551" y="25146"/>
                  </a:lnTo>
                  <a:lnTo>
                    <a:pt x="238225" y="21112"/>
                  </a:lnTo>
                  <a:lnTo>
                    <a:pt x="237257" y="17183"/>
                  </a:lnTo>
                  <a:lnTo>
                    <a:pt x="235670" y="13460"/>
                  </a:lnTo>
                  <a:lnTo>
                    <a:pt x="233507" y="10039"/>
                  </a:lnTo>
                  <a:lnTo>
                    <a:pt x="230824" y="7010"/>
                  </a:lnTo>
                  <a:lnTo>
                    <a:pt x="227689" y="4451"/>
                  </a:lnTo>
                  <a:lnTo>
                    <a:pt x="224185" y="2427"/>
                  </a:lnTo>
                  <a:lnTo>
                    <a:pt x="220401" y="992"/>
                  </a:lnTo>
                  <a:lnTo>
                    <a:pt x="216436" y="183"/>
                  </a:lnTo>
                  <a:lnTo>
                    <a:pt x="213405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7" name="tx218"/>
            <p:cNvSpPr/>
            <p:nvPr/>
          </p:nvSpPr>
          <p:spPr>
            <a:xfrm>
              <a:off x="3739505" y="3880682"/>
              <a:ext cx="154731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PHL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08" name="pl219"/>
            <p:cNvSpPr/>
            <p:nvPr/>
          </p:nvSpPr>
          <p:spPr>
            <a:xfrm>
              <a:off x="5750456" y="2828075"/>
              <a:ext cx="48834" cy="325906"/>
            </a:xfrm>
            <a:custGeom>
              <a:avLst/>
              <a:gdLst/>
              <a:ahLst/>
              <a:cxnLst/>
              <a:rect l="0" t="0" r="0" b="0"/>
              <a:pathLst>
                <a:path w="48834" h="325906">
                  <a:moveTo>
                    <a:pt x="48834" y="0"/>
                  </a:moveTo>
                  <a:lnTo>
                    <a:pt x="0" y="32590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9" name="pg220"/>
            <p:cNvSpPr/>
            <p:nvPr/>
          </p:nvSpPr>
          <p:spPr>
            <a:xfrm>
              <a:off x="5688698" y="2682610"/>
              <a:ext cx="242981" cy="145464"/>
            </a:xfrm>
            <a:custGeom>
              <a:avLst/>
              <a:gdLst/>
              <a:ahLst/>
              <a:cxnLst/>
              <a:rect l="0" t="0" r="0" b="0"/>
              <a:pathLst>
                <a:path w="242981" h="145464">
                  <a:moveTo>
                    <a:pt x="25146" y="145464"/>
                  </a:moveTo>
                  <a:lnTo>
                    <a:pt x="217835" y="145464"/>
                  </a:lnTo>
                  <a:lnTo>
                    <a:pt x="216823" y="145444"/>
                  </a:lnTo>
                  <a:lnTo>
                    <a:pt x="220866" y="145281"/>
                  </a:lnTo>
                  <a:lnTo>
                    <a:pt x="224831" y="144471"/>
                  </a:lnTo>
                  <a:lnTo>
                    <a:pt x="228615" y="143036"/>
                  </a:lnTo>
                  <a:lnTo>
                    <a:pt x="232120" y="141013"/>
                  </a:lnTo>
                  <a:lnTo>
                    <a:pt x="235254" y="138454"/>
                  </a:lnTo>
                  <a:lnTo>
                    <a:pt x="237938" y="135425"/>
                  </a:lnTo>
                  <a:lnTo>
                    <a:pt x="240101" y="132004"/>
                  </a:lnTo>
                  <a:lnTo>
                    <a:pt x="241687" y="128281"/>
                  </a:lnTo>
                  <a:lnTo>
                    <a:pt x="242655" y="124352"/>
                  </a:lnTo>
                  <a:lnTo>
                    <a:pt x="242981" y="120318"/>
                  </a:lnTo>
                  <a:lnTo>
                    <a:pt x="242981" y="25145"/>
                  </a:lnTo>
                  <a:lnTo>
                    <a:pt x="242655" y="21112"/>
                  </a:lnTo>
                  <a:lnTo>
                    <a:pt x="241687" y="17183"/>
                  </a:lnTo>
                  <a:lnTo>
                    <a:pt x="240101" y="13460"/>
                  </a:lnTo>
                  <a:lnTo>
                    <a:pt x="237938" y="10039"/>
                  </a:lnTo>
                  <a:lnTo>
                    <a:pt x="235254" y="7010"/>
                  </a:lnTo>
                  <a:lnTo>
                    <a:pt x="232120" y="4451"/>
                  </a:lnTo>
                  <a:lnTo>
                    <a:pt x="228615" y="2427"/>
                  </a:lnTo>
                  <a:lnTo>
                    <a:pt x="224831" y="992"/>
                  </a:lnTo>
                  <a:lnTo>
                    <a:pt x="220866" y="183"/>
                  </a:lnTo>
                  <a:lnTo>
                    <a:pt x="217835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0" name="tx221"/>
            <p:cNvSpPr/>
            <p:nvPr/>
          </p:nvSpPr>
          <p:spPr>
            <a:xfrm>
              <a:off x="5730608" y="2722329"/>
              <a:ext cx="159161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POL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11" name="pl222"/>
            <p:cNvSpPr/>
            <p:nvPr/>
          </p:nvSpPr>
          <p:spPr>
            <a:xfrm>
              <a:off x="5277565" y="3967559"/>
              <a:ext cx="88698" cy="55504"/>
            </a:xfrm>
            <a:custGeom>
              <a:avLst/>
              <a:gdLst/>
              <a:ahLst/>
              <a:cxnLst/>
              <a:rect l="0" t="0" r="0" b="0"/>
              <a:pathLst>
                <a:path w="88698" h="55504">
                  <a:moveTo>
                    <a:pt x="88698" y="55504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2" name="pg223"/>
            <p:cNvSpPr/>
            <p:nvPr/>
          </p:nvSpPr>
          <p:spPr>
            <a:xfrm>
              <a:off x="5363003" y="4023063"/>
              <a:ext cx="238979" cy="145464"/>
            </a:xfrm>
            <a:custGeom>
              <a:avLst/>
              <a:gdLst/>
              <a:ahLst/>
              <a:cxnLst/>
              <a:rect l="0" t="0" r="0" b="0"/>
              <a:pathLst>
                <a:path w="238979" h="145464">
                  <a:moveTo>
                    <a:pt x="25145" y="145464"/>
                  </a:moveTo>
                  <a:lnTo>
                    <a:pt x="213833" y="145464"/>
                  </a:lnTo>
                  <a:lnTo>
                    <a:pt x="212821" y="145444"/>
                  </a:lnTo>
                  <a:lnTo>
                    <a:pt x="216864" y="145281"/>
                  </a:lnTo>
                  <a:lnTo>
                    <a:pt x="220830" y="144471"/>
                  </a:lnTo>
                  <a:lnTo>
                    <a:pt x="224613" y="143036"/>
                  </a:lnTo>
                  <a:lnTo>
                    <a:pt x="228118" y="141013"/>
                  </a:lnTo>
                  <a:lnTo>
                    <a:pt x="231253" y="138454"/>
                  </a:lnTo>
                  <a:lnTo>
                    <a:pt x="233936" y="135425"/>
                  </a:lnTo>
                  <a:lnTo>
                    <a:pt x="236099" y="132004"/>
                  </a:lnTo>
                  <a:lnTo>
                    <a:pt x="237685" y="128281"/>
                  </a:lnTo>
                  <a:lnTo>
                    <a:pt x="238654" y="124352"/>
                  </a:lnTo>
                  <a:lnTo>
                    <a:pt x="238979" y="120318"/>
                  </a:lnTo>
                  <a:lnTo>
                    <a:pt x="238979" y="25146"/>
                  </a:lnTo>
                  <a:lnTo>
                    <a:pt x="238654" y="21112"/>
                  </a:lnTo>
                  <a:lnTo>
                    <a:pt x="237685" y="17183"/>
                  </a:lnTo>
                  <a:lnTo>
                    <a:pt x="236099" y="13460"/>
                  </a:lnTo>
                  <a:lnTo>
                    <a:pt x="233936" y="10039"/>
                  </a:lnTo>
                  <a:lnTo>
                    <a:pt x="231253" y="7010"/>
                  </a:lnTo>
                  <a:lnTo>
                    <a:pt x="228118" y="4451"/>
                  </a:lnTo>
                  <a:lnTo>
                    <a:pt x="224613" y="2427"/>
                  </a:lnTo>
                  <a:lnTo>
                    <a:pt x="220830" y="992"/>
                  </a:lnTo>
                  <a:lnTo>
                    <a:pt x="216864" y="183"/>
                  </a:lnTo>
                  <a:lnTo>
                    <a:pt x="213833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2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2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3" name="tx224"/>
            <p:cNvSpPr/>
            <p:nvPr/>
          </p:nvSpPr>
          <p:spPr>
            <a:xfrm>
              <a:off x="5404913" y="4064687"/>
              <a:ext cx="155159" cy="6193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PRT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14" name="pl225"/>
            <p:cNvSpPr/>
            <p:nvPr/>
          </p:nvSpPr>
          <p:spPr>
            <a:xfrm>
              <a:off x="4800940" y="3594992"/>
              <a:ext cx="39879" cy="202706"/>
            </a:xfrm>
            <a:custGeom>
              <a:avLst/>
              <a:gdLst/>
              <a:ahLst/>
              <a:cxnLst/>
              <a:rect l="0" t="0" r="0" b="0"/>
              <a:pathLst>
                <a:path w="39879" h="202706">
                  <a:moveTo>
                    <a:pt x="0" y="0"/>
                  </a:moveTo>
                  <a:lnTo>
                    <a:pt x="39879" y="20270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5" name="pg226"/>
            <p:cNvSpPr/>
            <p:nvPr/>
          </p:nvSpPr>
          <p:spPr>
            <a:xfrm>
              <a:off x="4652421" y="3449527"/>
              <a:ext cx="268420" cy="145464"/>
            </a:xfrm>
            <a:custGeom>
              <a:avLst/>
              <a:gdLst/>
              <a:ahLst/>
              <a:cxnLst/>
              <a:rect l="0" t="0" r="0" b="0"/>
              <a:pathLst>
                <a:path w="268420" h="145464">
                  <a:moveTo>
                    <a:pt x="25146" y="145464"/>
                  </a:moveTo>
                  <a:lnTo>
                    <a:pt x="243274" y="145464"/>
                  </a:lnTo>
                  <a:lnTo>
                    <a:pt x="242262" y="145444"/>
                  </a:lnTo>
                  <a:lnTo>
                    <a:pt x="246305" y="145281"/>
                  </a:lnTo>
                  <a:lnTo>
                    <a:pt x="250270" y="144471"/>
                  </a:lnTo>
                  <a:lnTo>
                    <a:pt x="254054" y="143036"/>
                  </a:lnTo>
                  <a:lnTo>
                    <a:pt x="257559" y="141013"/>
                  </a:lnTo>
                  <a:lnTo>
                    <a:pt x="260694" y="138454"/>
                  </a:lnTo>
                  <a:lnTo>
                    <a:pt x="263377" y="135425"/>
                  </a:lnTo>
                  <a:lnTo>
                    <a:pt x="265540" y="132004"/>
                  </a:lnTo>
                  <a:lnTo>
                    <a:pt x="267126" y="128281"/>
                  </a:lnTo>
                  <a:lnTo>
                    <a:pt x="268095" y="124352"/>
                  </a:lnTo>
                  <a:lnTo>
                    <a:pt x="268420" y="120318"/>
                  </a:lnTo>
                  <a:lnTo>
                    <a:pt x="268420" y="25146"/>
                  </a:lnTo>
                  <a:lnTo>
                    <a:pt x="268095" y="21112"/>
                  </a:lnTo>
                  <a:lnTo>
                    <a:pt x="267126" y="17183"/>
                  </a:lnTo>
                  <a:lnTo>
                    <a:pt x="265540" y="13460"/>
                  </a:lnTo>
                  <a:lnTo>
                    <a:pt x="263377" y="10039"/>
                  </a:lnTo>
                  <a:lnTo>
                    <a:pt x="260694" y="7010"/>
                  </a:lnTo>
                  <a:lnTo>
                    <a:pt x="257559" y="4451"/>
                  </a:lnTo>
                  <a:lnTo>
                    <a:pt x="254054" y="2427"/>
                  </a:lnTo>
                  <a:lnTo>
                    <a:pt x="250270" y="992"/>
                  </a:lnTo>
                  <a:lnTo>
                    <a:pt x="246305" y="183"/>
                  </a:lnTo>
                  <a:lnTo>
                    <a:pt x="243274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6" name="tx227"/>
            <p:cNvSpPr/>
            <p:nvPr/>
          </p:nvSpPr>
          <p:spPr>
            <a:xfrm>
              <a:off x="4694331" y="3489246"/>
              <a:ext cx="184600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ROU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17" name="pl228"/>
            <p:cNvSpPr/>
            <p:nvPr/>
          </p:nvSpPr>
          <p:spPr>
            <a:xfrm>
              <a:off x="6716106" y="2505427"/>
              <a:ext cx="116800" cy="93442"/>
            </a:xfrm>
            <a:custGeom>
              <a:avLst/>
              <a:gdLst/>
              <a:ahLst/>
              <a:cxnLst/>
              <a:rect l="0" t="0" r="0" b="0"/>
              <a:pathLst>
                <a:path w="116800" h="93442">
                  <a:moveTo>
                    <a:pt x="116800" y="0"/>
                  </a:moveTo>
                  <a:lnTo>
                    <a:pt x="0" y="93442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8" name="pg229"/>
            <p:cNvSpPr/>
            <p:nvPr/>
          </p:nvSpPr>
          <p:spPr>
            <a:xfrm>
              <a:off x="6799542" y="2359962"/>
              <a:ext cx="248555" cy="145464"/>
            </a:xfrm>
            <a:custGeom>
              <a:avLst/>
              <a:gdLst/>
              <a:ahLst/>
              <a:cxnLst/>
              <a:rect l="0" t="0" r="0" b="0"/>
              <a:pathLst>
                <a:path w="248555" h="145464">
                  <a:moveTo>
                    <a:pt x="25146" y="145464"/>
                  </a:moveTo>
                  <a:lnTo>
                    <a:pt x="223409" y="145464"/>
                  </a:lnTo>
                  <a:lnTo>
                    <a:pt x="222396" y="145444"/>
                  </a:lnTo>
                  <a:lnTo>
                    <a:pt x="226440" y="145281"/>
                  </a:lnTo>
                  <a:lnTo>
                    <a:pt x="230405" y="144471"/>
                  </a:lnTo>
                  <a:lnTo>
                    <a:pt x="234189" y="143036"/>
                  </a:lnTo>
                  <a:lnTo>
                    <a:pt x="237693" y="141013"/>
                  </a:lnTo>
                  <a:lnTo>
                    <a:pt x="240828" y="138454"/>
                  </a:lnTo>
                  <a:lnTo>
                    <a:pt x="243512" y="135425"/>
                  </a:lnTo>
                  <a:lnTo>
                    <a:pt x="245675" y="132004"/>
                  </a:lnTo>
                  <a:lnTo>
                    <a:pt x="247261" y="128281"/>
                  </a:lnTo>
                  <a:lnTo>
                    <a:pt x="248229" y="124352"/>
                  </a:lnTo>
                  <a:lnTo>
                    <a:pt x="248555" y="120318"/>
                  </a:lnTo>
                  <a:lnTo>
                    <a:pt x="248555" y="25146"/>
                  </a:lnTo>
                  <a:lnTo>
                    <a:pt x="248229" y="21112"/>
                  </a:lnTo>
                  <a:lnTo>
                    <a:pt x="247261" y="17183"/>
                  </a:lnTo>
                  <a:lnTo>
                    <a:pt x="245675" y="13460"/>
                  </a:lnTo>
                  <a:lnTo>
                    <a:pt x="243512" y="10039"/>
                  </a:lnTo>
                  <a:lnTo>
                    <a:pt x="240828" y="7010"/>
                  </a:lnTo>
                  <a:lnTo>
                    <a:pt x="237693" y="4451"/>
                  </a:lnTo>
                  <a:lnTo>
                    <a:pt x="234189" y="2427"/>
                  </a:lnTo>
                  <a:lnTo>
                    <a:pt x="230405" y="992"/>
                  </a:lnTo>
                  <a:lnTo>
                    <a:pt x="226440" y="183"/>
                  </a:lnTo>
                  <a:lnTo>
                    <a:pt x="223409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9" name="tx230"/>
            <p:cNvSpPr/>
            <p:nvPr/>
          </p:nvSpPr>
          <p:spPr>
            <a:xfrm>
              <a:off x="6841452" y="2399681"/>
              <a:ext cx="164735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RUS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20" name="pl231"/>
            <p:cNvSpPr/>
            <p:nvPr/>
          </p:nvSpPr>
          <p:spPr>
            <a:xfrm>
              <a:off x="5851140" y="3276909"/>
              <a:ext cx="179811" cy="45075"/>
            </a:xfrm>
            <a:custGeom>
              <a:avLst/>
              <a:gdLst/>
              <a:ahLst/>
              <a:cxnLst/>
              <a:rect l="0" t="0" r="0" b="0"/>
              <a:pathLst>
                <a:path w="179811" h="45075">
                  <a:moveTo>
                    <a:pt x="179811" y="0"/>
                  </a:moveTo>
                  <a:lnTo>
                    <a:pt x="0" y="45075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1" name="pg232"/>
            <p:cNvSpPr/>
            <p:nvPr/>
          </p:nvSpPr>
          <p:spPr>
            <a:xfrm>
              <a:off x="6030952" y="3172497"/>
              <a:ext cx="252747" cy="145464"/>
            </a:xfrm>
            <a:custGeom>
              <a:avLst/>
              <a:gdLst/>
              <a:ahLst/>
              <a:cxnLst/>
              <a:rect l="0" t="0" r="0" b="0"/>
              <a:pathLst>
                <a:path w="252747" h="145464">
                  <a:moveTo>
                    <a:pt x="25145" y="145464"/>
                  </a:moveTo>
                  <a:lnTo>
                    <a:pt x="227601" y="145464"/>
                  </a:lnTo>
                  <a:lnTo>
                    <a:pt x="226589" y="145444"/>
                  </a:lnTo>
                  <a:lnTo>
                    <a:pt x="230632" y="145281"/>
                  </a:lnTo>
                  <a:lnTo>
                    <a:pt x="234597" y="144471"/>
                  </a:lnTo>
                  <a:lnTo>
                    <a:pt x="238381" y="143036"/>
                  </a:lnTo>
                  <a:lnTo>
                    <a:pt x="241886" y="141013"/>
                  </a:lnTo>
                  <a:lnTo>
                    <a:pt x="245020" y="138454"/>
                  </a:lnTo>
                  <a:lnTo>
                    <a:pt x="247704" y="135425"/>
                  </a:lnTo>
                  <a:lnTo>
                    <a:pt x="249867" y="132004"/>
                  </a:lnTo>
                  <a:lnTo>
                    <a:pt x="251453" y="128281"/>
                  </a:lnTo>
                  <a:lnTo>
                    <a:pt x="252421" y="124352"/>
                  </a:lnTo>
                  <a:lnTo>
                    <a:pt x="252747" y="120318"/>
                  </a:lnTo>
                  <a:lnTo>
                    <a:pt x="252747" y="25146"/>
                  </a:lnTo>
                  <a:lnTo>
                    <a:pt x="252421" y="21112"/>
                  </a:lnTo>
                  <a:lnTo>
                    <a:pt x="251453" y="17183"/>
                  </a:lnTo>
                  <a:lnTo>
                    <a:pt x="249867" y="13460"/>
                  </a:lnTo>
                  <a:lnTo>
                    <a:pt x="247704" y="10039"/>
                  </a:lnTo>
                  <a:lnTo>
                    <a:pt x="245020" y="7010"/>
                  </a:lnTo>
                  <a:lnTo>
                    <a:pt x="241886" y="4451"/>
                  </a:lnTo>
                  <a:lnTo>
                    <a:pt x="238381" y="2427"/>
                  </a:lnTo>
                  <a:lnTo>
                    <a:pt x="234597" y="992"/>
                  </a:lnTo>
                  <a:lnTo>
                    <a:pt x="230632" y="183"/>
                  </a:lnTo>
                  <a:lnTo>
                    <a:pt x="227601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2" name="tx233"/>
            <p:cNvSpPr/>
            <p:nvPr/>
          </p:nvSpPr>
          <p:spPr>
            <a:xfrm>
              <a:off x="6072862" y="3212216"/>
              <a:ext cx="168927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SAU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23" name="pl234"/>
            <p:cNvSpPr/>
            <p:nvPr/>
          </p:nvSpPr>
          <p:spPr>
            <a:xfrm>
              <a:off x="7118999" y="3380312"/>
              <a:ext cx="286247" cy="143802"/>
            </a:xfrm>
            <a:custGeom>
              <a:avLst/>
              <a:gdLst/>
              <a:ahLst/>
              <a:cxnLst/>
              <a:rect l="0" t="0" r="0" b="0"/>
              <a:pathLst>
                <a:path w="286247" h="143802">
                  <a:moveTo>
                    <a:pt x="286247" y="143802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4" name="pg235"/>
            <p:cNvSpPr/>
            <p:nvPr/>
          </p:nvSpPr>
          <p:spPr>
            <a:xfrm>
              <a:off x="7405247" y="3512678"/>
              <a:ext cx="244029" cy="145464"/>
            </a:xfrm>
            <a:custGeom>
              <a:avLst/>
              <a:gdLst/>
              <a:ahLst/>
              <a:cxnLst/>
              <a:rect l="0" t="0" r="0" b="0"/>
              <a:pathLst>
                <a:path w="244029" h="145464">
                  <a:moveTo>
                    <a:pt x="25146" y="145464"/>
                  </a:moveTo>
                  <a:lnTo>
                    <a:pt x="218883" y="145464"/>
                  </a:lnTo>
                  <a:lnTo>
                    <a:pt x="217871" y="145444"/>
                  </a:lnTo>
                  <a:lnTo>
                    <a:pt x="221914" y="145281"/>
                  </a:lnTo>
                  <a:lnTo>
                    <a:pt x="225879" y="144471"/>
                  </a:lnTo>
                  <a:lnTo>
                    <a:pt x="229663" y="143036"/>
                  </a:lnTo>
                  <a:lnTo>
                    <a:pt x="233168" y="141013"/>
                  </a:lnTo>
                  <a:lnTo>
                    <a:pt x="236302" y="138454"/>
                  </a:lnTo>
                  <a:lnTo>
                    <a:pt x="238986" y="135425"/>
                  </a:lnTo>
                  <a:lnTo>
                    <a:pt x="241149" y="132004"/>
                  </a:lnTo>
                  <a:lnTo>
                    <a:pt x="242735" y="128281"/>
                  </a:lnTo>
                  <a:lnTo>
                    <a:pt x="243704" y="124352"/>
                  </a:lnTo>
                  <a:lnTo>
                    <a:pt x="244029" y="120318"/>
                  </a:lnTo>
                  <a:lnTo>
                    <a:pt x="244029" y="25146"/>
                  </a:lnTo>
                  <a:lnTo>
                    <a:pt x="243704" y="21112"/>
                  </a:lnTo>
                  <a:lnTo>
                    <a:pt x="242735" y="17183"/>
                  </a:lnTo>
                  <a:lnTo>
                    <a:pt x="241149" y="13460"/>
                  </a:lnTo>
                  <a:lnTo>
                    <a:pt x="238986" y="10039"/>
                  </a:lnTo>
                  <a:lnTo>
                    <a:pt x="236302" y="7010"/>
                  </a:lnTo>
                  <a:lnTo>
                    <a:pt x="233168" y="4451"/>
                  </a:lnTo>
                  <a:lnTo>
                    <a:pt x="229663" y="2427"/>
                  </a:lnTo>
                  <a:lnTo>
                    <a:pt x="225879" y="992"/>
                  </a:lnTo>
                  <a:lnTo>
                    <a:pt x="221914" y="183"/>
                  </a:lnTo>
                  <a:lnTo>
                    <a:pt x="218883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5" name="tx236"/>
            <p:cNvSpPr/>
            <p:nvPr/>
          </p:nvSpPr>
          <p:spPr>
            <a:xfrm>
              <a:off x="7447157" y="3552397"/>
              <a:ext cx="160209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SGP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26" name="pl237"/>
            <p:cNvSpPr/>
            <p:nvPr/>
          </p:nvSpPr>
          <p:spPr>
            <a:xfrm>
              <a:off x="4422507" y="3666131"/>
              <a:ext cx="102361" cy="56658"/>
            </a:xfrm>
            <a:custGeom>
              <a:avLst/>
              <a:gdLst/>
              <a:ahLst/>
              <a:cxnLst/>
              <a:rect l="0" t="0" r="0" b="0"/>
              <a:pathLst>
                <a:path w="102361" h="56658">
                  <a:moveTo>
                    <a:pt x="0" y="0"/>
                  </a:moveTo>
                  <a:lnTo>
                    <a:pt x="102361" y="56658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7" name="pg238"/>
            <p:cNvSpPr/>
            <p:nvPr/>
          </p:nvSpPr>
          <p:spPr>
            <a:xfrm>
              <a:off x="4181526" y="3526705"/>
              <a:ext cx="240980" cy="145464"/>
            </a:xfrm>
            <a:custGeom>
              <a:avLst/>
              <a:gdLst/>
              <a:ahLst/>
              <a:cxnLst/>
              <a:rect l="0" t="0" r="0" b="0"/>
              <a:pathLst>
                <a:path w="240980" h="145464">
                  <a:moveTo>
                    <a:pt x="25145" y="145464"/>
                  </a:moveTo>
                  <a:lnTo>
                    <a:pt x="215834" y="145464"/>
                  </a:lnTo>
                  <a:lnTo>
                    <a:pt x="214822" y="145444"/>
                  </a:lnTo>
                  <a:lnTo>
                    <a:pt x="218865" y="145281"/>
                  </a:lnTo>
                  <a:lnTo>
                    <a:pt x="222830" y="144471"/>
                  </a:lnTo>
                  <a:lnTo>
                    <a:pt x="226614" y="143036"/>
                  </a:lnTo>
                  <a:lnTo>
                    <a:pt x="230119" y="141013"/>
                  </a:lnTo>
                  <a:lnTo>
                    <a:pt x="233254" y="138454"/>
                  </a:lnTo>
                  <a:lnTo>
                    <a:pt x="235937" y="135425"/>
                  </a:lnTo>
                  <a:lnTo>
                    <a:pt x="238100" y="132004"/>
                  </a:lnTo>
                  <a:lnTo>
                    <a:pt x="239686" y="128281"/>
                  </a:lnTo>
                  <a:lnTo>
                    <a:pt x="240655" y="124352"/>
                  </a:lnTo>
                  <a:lnTo>
                    <a:pt x="240980" y="120318"/>
                  </a:lnTo>
                  <a:lnTo>
                    <a:pt x="240980" y="25146"/>
                  </a:lnTo>
                  <a:lnTo>
                    <a:pt x="240655" y="21112"/>
                  </a:lnTo>
                  <a:lnTo>
                    <a:pt x="239686" y="17183"/>
                  </a:lnTo>
                  <a:lnTo>
                    <a:pt x="238100" y="13460"/>
                  </a:lnTo>
                  <a:lnTo>
                    <a:pt x="235937" y="10039"/>
                  </a:lnTo>
                  <a:lnTo>
                    <a:pt x="233254" y="7010"/>
                  </a:lnTo>
                  <a:lnTo>
                    <a:pt x="230119" y="4451"/>
                  </a:lnTo>
                  <a:lnTo>
                    <a:pt x="226614" y="2427"/>
                  </a:lnTo>
                  <a:lnTo>
                    <a:pt x="222830" y="992"/>
                  </a:lnTo>
                  <a:lnTo>
                    <a:pt x="218865" y="183"/>
                  </a:lnTo>
                  <a:lnTo>
                    <a:pt x="215834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8" name="tx239"/>
            <p:cNvSpPr/>
            <p:nvPr/>
          </p:nvSpPr>
          <p:spPr>
            <a:xfrm>
              <a:off x="4223436" y="3566424"/>
              <a:ext cx="157160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SVK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29" name="pl240"/>
            <p:cNvSpPr/>
            <p:nvPr/>
          </p:nvSpPr>
          <p:spPr>
            <a:xfrm>
              <a:off x="3009806" y="4155809"/>
              <a:ext cx="60940" cy="85973"/>
            </a:xfrm>
            <a:custGeom>
              <a:avLst/>
              <a:gdLst/>
              <a:ahLst/>
              <a:cxnLst/>
              <a:rect l="0" t="0" r="0" b="0"/>
              <a:pathLst>
                <a:path w="60940" h="85973">
                  <a:moveTo>
                    <a:pt x="0" y="0"/>
                  </a:moveTo>
                  <a:lnTo>
                    <a:pt x="60940" y="85973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0" name="pg241"/>
            <p:cNvSpPr/>
            <p:nvPr/>
          </p:nvSpPr>
          <p:spPr>
            <a:xfrm>
              <a:off x="2832306" y="4010344"/>
              <a:ext cx="251890" cy="145464"/>
            </a:xfrm>
            <a:custGeom>
              <a:avLst/>
              <a:gdLst/>
              <a:ahLst/>
              <a:cxnLst/>
              <a:rect l="0" t="0" r="0" b="0"/>
              <a:pathLst>
                <a:path w="251890" h="145464">
                  <a:moveTo>
                    <a:pt x="25145" y="145464"/>
                  </a:moveTo>
                  <a:lnTo>
                    <a:pt x="226744" y="145464"/>
                  </a:lnTo>
                  <a:lnTo>
                    <a:pt x="225731" y="145444"/>
                  </a:lnTo>
                  <a:lnTo>
                    <a:pt x="229775" y="145281"/>
                  </a:lnTo>
                  <a:lnTo>
                    <a:pt x="233740" y="144471"/>
                  </a:lnTo>
                  <a:lnTo>
                    <a:pt x="237523" y="143036"/>
                  </a:lnTo>
                  <a:lnTo>
                    <a:pt x="241028" y="141013"/>
                  </a:lnTo>
                  <a:lnTo>
                    <a:pt x="244163" y="138454"/>
                  </a:lnTo>
                  <a:lnTo>
                    <a:pt x="246846" y="135425"/>
                  </a:lnTo>
                  <a:lnTo>
                    <a:pt x="249009" y="132004"/>
                  </a:lnTo>
                  <a:lnTo>
                    <a:pt x="250595" y="128281"/>
                  </a:lnTo>
                  <a:lnTo>
                    <a:pt x="251564" y="124352"/>
                  </a:lnTo>
                  <a:lnTo>
                    <a:pt x="251890" y="120318"/>
                  </a:lnTo>
                  <a:lnTo>
                    <a:pt x="251890" y="25146"/>
                  </a:lnTo>
                  <a:lnTo>
                    <a:pt x="251564" y="21112"/>
                  </a:lnTo>
                  <a:lnTo>
                    <a:pt x="250595" y="17183"/>
                  </a:lnTo>
                  <a:lnTo>
                    <a:pt x="249009" y="13460"/>
                  </a:lnTo>
                  <a:lnTo>
                    <a:pt x="246846" y="10039"/>
                  </a:lnTo>
                  <a:lnTo>
                    <a:pt x="244163" y="7010"/>
                  </a:lnTo>
                  <a:lnTo>
                    <a:pt x="241028" y="4451"/>
                  </a:lnTo>
                  <a:lnTo>
                    <a:pt x="237523" y="2427"/>
                  </a:lnTo>
                  <a:lnTo>
                    <a:pt x="233740" y="992"/>
                  </a:lnTo>
                  <a:lnTo>
                    <a:pt x="229775" y="183"/>
                  </a:lnTo>
                  <a:lnTo>
                    <a:pt x="226744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1" name="tx242"/>
            <p:cNvSpPr/>
            <p:nvPr/>
          </p:nvSpPr>
          <p:spPr>
            <a:xfrm>
              <a:off x="2874216" y="4050063"/>
              <a:ext cx="168070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SVN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32" name="pl243"/>
            <p:cNvSpPr/>
            <p:nvPr/>
          </p:nvSpPr>
          <p:spPr>
            <a:xfrm>
              <a:off x="6435143" y="3276749"/>
              <a:ext cx="37808" cy="86427"/>
            </a:xfrm>
            <a:custGeom>
              <a:avLst/>
              <a:gdLst/>
              <a:ahLst/>
              <a:cxnLst/>
              <a:rect l="0" t="0" r="0" b="0"/>
              <a:pathLst>
                <a:path w="37808" h="86427">
                  <a:moveTo>
                    <a:pt x="37808" y="86427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3" name="pg244"/>
            <p:cNvSpPr/>
            <p:nvPr/>
          </p:nvSpPr>
          <p:spPr>
            <a:xfrm>
              <a:off x="6371797" y="3363177"/>
              <a:ext cx="265943" cy="145464"/>
            </a:xfrm>
            <a:custGeom>
              <a:avLst/>
              <a:gdLst/>
              <a:ahLst/>
              <a:cxnLst/>
              <a:rect l="0" t="0" r="0" b="0"/>
              <a:pathLst>
                <a:path w="265943" h="145464">
                  <a:moveTo>
                    <a:pt x="25146" y="145464"/>
                  </a:moveTo>
                  <a:lnTo>
                    <a:pt x="240797" y="145464"/>
                  </a:lnTo>
                  <a:lnTo>
                    <a:pt x="239785" y="145444"/>
                  </a:lnTo>
                  <a:lnTo>
                    <a:pt x="243828" y="145281"/>
                  </a:lnTo>
                  <a:lnTo>
                    <a:pt x="247793" y="144471"/>
                  </a:lnTo>
                  <a:lnTo>
                    <a:pt x="251577" y="143036"/>
                  </a:lnTo>
                  <a:lnTo>
                    <a:pt x="255082" y="141013"/>
                  </a:lnTo>
                  <a:lnTo>
                    <a:pt x="258216" y="138454"/>
                  </a:lnTo>
                  <a:lnTo>
                    <a:pt x="260900" y="135425"/>
                  </a:lnTo>
                  <a:lnTo>
                    <a:pt x="263063" y="132004"/>
                  </a:lnTo>
                  <a:lnTo>
                    <a:pt x="264649" y="128281"/>
                  </a:lnTo>
                  <a:lnTo>
                    <a:pt x="265617" y="124352"/>
                  </a:lnTo>
                  <a:lnTo>
                    <a:pt x="265943" y="120318"/>
                  </a:lnTo>
                  <a:lnTo>
                    <a:pt x="265943" y="25146"/>
                  </a:lnTo>
                  <a:lnTo>
                    <a:pt x="265617" y="21112"/>
                  </a:lnTo>
                  <a:lnTo>
                    <a:pt x="264649" y="17183"/>
                  </a:lnTo>
                  <a:lnTo>
                    <a:pt x="263063" y="13460"/>
                  </a:lnTo>
                  <a:lnTo>
                    <a:pt x="260900" y="10039"/>
                  </a:lnTo>
                  <a:lnTo>
                    <a:pt x="258216" y="7010"/>
                  </a:lnTo>
                  <a:lnTo>
                    <a:pt x="255082" y="4451"/>
                  </a:lnTo>
                  <a:lnTo>
                    <a:pt x="251577" y="2427"/>
                  </a:lnTo>
                  <a:lnTo>
                    <a:pt x="247793" y="992"/>
                  </a:lnTo>
                  <a:lnTo>
                    <a:pt x="243828" y="183"/>
                  </a:lnTo>
                  <a:lnTo>
                    <a:pt x="240797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4" name="tx245"/>
            <p:cNvSpPr/>
            <p:nvPr/>
          </p:nvSpPr>
          <p:spPr>
            <a:xfrm>
              <a:off x="6413707" y="3402895"/>
              <a:ext cx="182123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SWE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35" name="pl246"/>
            <p:cNvSpPr/>
            <p:nvPr/>
          </p:nvSpPr>
          <p:spPr>
            <a:xfrm>
              <a:off x="5205636" y="3284054"/>
              <a:ext cx="380839" cy="34606"/>
            </a:xfrm>
            <a:custGeom>
              <a:avLst/>
              <a:gdLst/>
              <a:ahLst/>
              <a:cxnLst/>
              <a:rect l="0" t="0" r="0" b="0"/>
              <a:pathLst>
                <a:path w="380839" h="34606">
                  <a:moveTo>
                    <a:pt x="0" y="0"/>
                  </a:moveTo>
                  <a:lnTo>
                    <a:pt x="380839" y="34606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6" name="pg247"/>
            <p:cNvSpPr/>
            <p:nvPr/>
          </p:nvSpPr>
          <p:spPr>
            <a:xfrm>
              <a:off x="4952841" y="3199836"/>
              <a:ext cx="252795" cy="145464"/>
            </a:xfrm>
            <a:custGeom>
              <a:avLst/>
              <a:gdLst/>
              <a:ahLst/>
              <a:cxnLst/>
              <a:rect l="0" t="0" r="0" b="0"/>
              <a:pathLst>
                <a:path w="252795" h="145464">
                  <a:moveTo>
                    <a:pt x="25146" y="145464"/>
                  </a:moveTo>
                  <a:lnTo>
                    <a:pt x="227649" y="145464"/>
                  </a:lnTo>
                  <a:lnTo>
                    <a:pt x="226636" y="145444"/>
                  </a:lnTo>
                  <a:lnTo>
                    <a:pt x="230680" y="145281"/>
                  </a:lnTo>
                  <a:lnTo>
                    <a:pt x="234645" y="144471"/>
                  </a:lnTo>
                  <a:lnTo>
                    <a:pt x="238429" y="143036"/>
                  </a:lnTo>
                  <a:lnTo>
                    <a:pt x="241933" y="141013"/>
                  </a:lnTo>
                  <a:lnTo>
                    <a:pt x="245068" y="138454"/>
                  </a:lnTo>
                  <a:lnTo>
                    <a:pt x="247752" y="135425"/>
                  </a:lnTo>
                  <a:lnTo>
                    <a:pt x="249914" y="132004"/>
                  </a:lnTo>
                  <a:lnTo>
                    <a:pt x="251501" y="128281"/>
                  </a:lnTo>
                  <a:lnTo>
                    <a:pt x="252469" y="124352"/>
                  </a:lnTo>
                  <a:lnTo>
                    <a:pt x="252795" y="120318"/>
                  </a:lnTo>
                  <a:lnTo>
                    <a:pt x="252795" y="25145"/>
                  </a:lnTo>
                  <a:lnTo>
                    <a:pt x="252469" y="21112"/>
                  </a:lnTo>
                  <a:lnTo>
                    <a:pt x="251501" y="17183"/>
                  </a:lnTo>
                  <a:lnTo>
                    <a:pt x="249914" y="13460"/>
                  </a:lnTo>
                  <a:lnTo>
                    <a:pt x="247752" y="10039"/>
                  </a:lnTo>
                  <a:lnTo>
                    <a:pt x="245068" y="7010"/>
                  </a:lnTo>
                  <a:lnTo>
                    <a:pt x="241933" y="4451"/>
                  </a:lnTo>
                  <a:lnTo>
                    <a:pt x="238429" y="2427"/>
                  </a:lnTo>
                  <a:lnTo>
                    <a:pt x="234645" y="992"/>
                  </a:lnTo>
                  <a:lnTo>
                    <a:pt x="230680" y="183"/>
                  </a:lnTo>
                  <a:lnTo>
                    <a:pt x="227649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7" name="tx248"/>
            <p:cNvSpPr/>
            <p:nvPr/>
          </p:nvSpPr>
          <p:spPr>
            <a:xfrm>
              <a:off x="4994751" y="3241174"/>
              <a:ext cx="168975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THA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38" name="pl249"/>
            <p:cNvSpPr/>
            <p:nvPr/>
          </p:nvSpPr>
          <p:spPr>
            <a:xfrm>
              <a:off x="4025351" y="4751075"/>
              <a:ext cx="37922" cy="87065"/>
            </a:xfrm>
            <a:custGeom>
              <a:avLst/>
              <a:gdLst/>
              <a:ahLst/>
              <a:cxnLst/>
              <a:rect l="0" t="0" r="0" b="0"/>
              <a:pathLst>
                <a:path w="37922" h="87065">
                  <a:moveTo>
                    <a:pt x="0" y="87065"/>
                  </a:moveTo>
                  <a:lnTo>
                    <a:pt x="37922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9" name="pg250"/>
            <p:cNvSpPr/>
            <p:nvPr/>
          </p:nvSpPr>
          <p:spPr>
            <a:xfrm>
              <a:off x="3863629" y="4838140"/>
              <a:ext cx="260083" cy="145464"/>
            </a:xfrm>
            <a:custGeom>
              <a:avLst/>
              <a:gdLst/>
              <a:ahLst/>
              <a:cxnLst/>
              <a:rect l="0" t="0" r="0" b="0"/>
              <a:pathLst>
                <a:path w="260083" h="145464">
                  <a:moveTo>
                    <a:pt x="25146" y="145464"/>
                  </a:moveTo>
                  <a:lnTo>
                    <a:pt x="234937" y="145464"/>
                  </a:lnTo>
                  <a:lnTo>
                    <a:pt x="233925" y="145444"/>
                  </a:lnTo>
                  <a:lnTo>
                    <a:pt x="237969" y="145281"/>
                  </a:lnTo>
                  <a:lnTo>
                    <a:pt x="241934" y="144471"/>
                  </a:lnTo>
                  <a:lnTo>
                    <a:pt x="245717" y="143036"/>
                  </a:lnTo>
                  <a:lnTo>
                    <a:pt x="249222" y="141013"/>
                  </a:lnTo>
                  <a:lnTo>
                    <a:pt x="252357" y="138454"/>
                  </a:lnTo>
                  <a:lnTo>
                    <a:pt x="255040" y="135425"/>
                  </a:lnTo>
                  <a:lnTo>
                    <a:pt x="257203" y="132004"/>
                  </a:lnTo>
                  <a:lnTo>
                    <a:pt x="258789" y="128281"/>
                  </a:lnTo>
                  <a:lnTo>
                    <a:pt x="259758" y="124352"/>
                  </a:lnTo>
                  <a:lnTo>
                    <a:pt x="260083" y="120318"/>
                  </a:lnTo>
                  <a:lnTo>
                    <a:pt x="260083" y="25146"/>
                  </a:lnTo>
                  <a:lnTo>
                    <a:pt x="259758" y="21112"/>
                  </a:lnTo>
                  <a:lnTo>
                    <a:pt x="258789" y="17183"/>
                  </a:lnTo>
                  <a:lnTo>
                    <a:pt x="257203" y="13460"/>
                  </a:lnTo>
                  <a:lnTo>
                    <a:pt x="255040" y="10039"/>
                  </a:lnTo>
                  <a:lnTo>
                    <a:pt x="252357" y="7010"/>
                  </a:lnTo>
                  <a:lnTo>
                    <a:pt x="249222" y="4451"/>
                  </a:lnTo>
                  <a:lnTo>
                    <a:pt x="245717" y="2427"/>
                  </a:lnTo>
                  <a:lnTo>
                    <a:pt x="241934" y="992"/>
                  </a:lnTo>
                  <a:lnTo>
                    <a:pt x="237969" y="183"/>
                  </a:lnTo>
                  <a:lnTo>
                    <a:pt x="234937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" name="tx251"/>
            <p:cNvSpPr/>
            <p:nvPr/>
          </p:nvSpPr>
          <p:spPr>
            <a:xfrm>
              <a:off x="3905539" y="4878669"/>
              <a:ext cx="176263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TUN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41" name="pl252"/>
            <p:cNvSpPr/>
            <p:nvPr/>
          </p:nvSpPr>
          <p:spPr>
            <a:xfrm>
              <a:off x="5377088" y="3530265"/>
              <a:ext cx="85673" cy="16764"/>
            </a:xfrm>
            <a:custGeom>
              <a:avLst/>
              <a:gdLst/>
              <a:ahLst/>
              <a:cxnLst/>
              <a:rect l="0" t="0" r="0" b="0"/>
              <a:pathLst>
                <a:path w="85673" h="16764">
                  <a:moveTo>
                    <a:pt x="0" y="0"/>
                  </a:moveTo>
                  <a:lnTo>
                    <a:pt x="85673" y="16764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2" name="pg253"/>
            <p:cNvSpPr/>
            <p:nvPr/>
          </p:nvSpPr>
          <p:spPr>
            <a:xfrm>
              <a:off x="5126342" y="3433000"/>
              <a:ext cx="250746" cy="145464"/>
            </a:xfrm>
            <a:custGeom>
              <a:avLst/>
              <a:gdLst/>
              <a:ahLst/>
              <a:cxnLst/>
              <a:rect l="0" t="0" r="0" b="0"/>
              <a:pathLst>
                <a:path w="250746" h="145464">
                  <a:moveTo>
                    <a:pt x="25145" y="145464"/>
                  </a:moveTo>
                  <a:lnTo>
                    <a:pt x="225600" y="145464"/>
                  </a:lnTo>
                  <a:lnTo>
                    <a:pt x="224588" y="145444"/>
                  </a:lnTo>
                  <a:lnTo>
                    <a:pt x="228631" y="145281"/>
                  </a:lnTo>
                  <a:lnTo>
                    <a:pt x="232596" y="144471"/>
                  </a:lnTo>
                  <a:lnTo>
                    <a:pt x="236380" y="143036"/>
                  </a:lnTo>
                  <a:lnTo>
                    <a:pt x="239885" y="141013"/>
                  </a:lnTo>
                  <a:lnTo>
                    <a:pt x="243020" y="138454"/>
                  </a:lnTo>
                  <a:lnTo>
                    <a:pt x="245703" y="135425"/>
                  </a:lnTo>
                  <a:lnTo>
                    <a:pt x="247866" y="132004"/>
                  </a:lnTo>
                  <a:lnTo>
                    <a:pt x="249452" y="128281"/>
                  </a:lnTo>
                  <a:lnTo>
                    <a:pt x="250421" y="124352"/>
                  </a:lnTo>
                  <a:lnTo>
                    <a:pt x="250746" y="120318"/>
                  </a:lnTo>
                  <a:lnTo>
                    <a:pt x="250746" y="25145"/>
                  </a:lnTo>
                  <a:lnTo>
                    <a:pt x="250421" y="21112"/>
                  </a:lnTo>
                  <a:lnTo>
                    <a:pt x="249452" y="17183"/>
                  </a:lnTo>
                  <a:lnTo>
                    <a:pt x="247866" y="13460"/>
                  </a:lnTo>
                  <a:lnTo>
                    <a:pt x="245703" y="10039"/>
                  </a:lnTo>
                  <a:lnTo>
                    <a:pt x="243020" y="7010"/>
                  </a:lnTo>
                  <a:lnTo>
                    <a:pt x="239885" y="4451"/>
                  </a:lnTo>
                  <a:lnTo>
                    <a:pt x="236380" y="2427"/>
                  </a:lnTo>
                  <a:lnTo>
                    <a:pt x="232596" y="992"/>
                  </a:lnTo>
                  <a:lnTo>
                    <a:pt x="228631" y="183"/>
                  </a:lnTo>
                  <a:lnTo>
                    <a:pt x="225600" y="0"/>
                  </a:lnTo>
                  <a:lnTo>
                    <a:pt x="25145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8B1A1A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3" name="tx254"/>
            <p:cNvSpPr/>
            <p:nvPr/>
          </p:nvSpPr>
          <p:spPr>
            <a:xfrm>
              <a:off x="5168252" y="3473528"/>
              <a:ext cx="166926" cy="6302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TUR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44" name="pl255"/>
            <p:cNvSpPr/>
            <p:nvPr/>
          </p:nvSpPr>
          <p:spPr>
            <a:xfrm>
              <a:off x="4663171" y="2842158"/>
              <a:ext cx="123390" cy="94793"/>
            </a:xfrm>
            <a:custGeom>
              <a:avLst/>
              <a:gdLst/>
              <a:ahLst/>
              <a:cxnLst/>
              <a:rect l="0" t="0" r="0" b="0"/>
              <a:pathLst>
                <a:path w="123390" h="94793">
                  <a:moveTo>
                    <a:pt x="123390" y="94793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5" name="pg256"/>
            <p:cNvSpPr/>
            <p:nvPr/>
          </p:nvSpPr>
          <p:spPr>
            <a:xfrm>
              <a:off x="4738832" y="2936951"/>
              <a:ext cx="284808" cy="145464"/>
            </a:xfrm>
            <a:custGeom>
              <a:avLst/>
              <a:gdLst/>
              <a:ahLst/>
              <a:cxnLst/>
              <a:rect l="0" t="0" r="0" b="0"/>
              <a:pathLst>
                <a:path w="284808" h="145464">
                  <a:moveTo>
                    <a:pt x="25146" y="145464"/>
                  </a:moveTo>
                  <a:lnTo>
                    <a:pt x="259662" y="145464"/>
                  </a:lnTo>
                  <a:lnTo>
                    <a:pt x="258650" y="145444"/>
                  </a:lnTo>
                  <a:lnTo>
                    <a:pt x="262693" y="145281"/>
                  </a:lnTo>
                  <a:lnTo>
                    <a:pt x="266658" y="144471"/>
                  </a:lnTo>
                  <a:lnTo>
                    <a:pt x="270442" y="143036"/>
                  </a:lnTo>
                  <a:lnTo>
                    <a:pt x="273947" y="141013"/>
                  </a:lnTo>
                  <a:lnTo>
                    <a:pt x="277081" y="138454"/>
                  </a:lnTo>
                  <a:lnTo>
                    <a:pt x="279765" y="135425"/>
                  </a:lnTo>
                  <a:lnTo>
                    <a:pt x="281928" y="132004"/>
                  </a:lnTo>
                  <a:lnTo>
                    <a:pt x="283514" y="128281"/>
                  </a:lnTo>
                  <a:lnTo>
                    <a:pt x="284482" y="124352"/>
                  </a:lnTo>
                  <a:lnTo>
                    <a:pt x="284808" y="120318"/>
                  </a:lnTo>
                  <a:lnTo>
                    <a:pt x="284808" y="25145"/>
                  </a:lnTo>
                  <a:lnTo>
                    <a:pt x="284482" y="21112"/>
                  </a:lnTo>
                  <a:lnTo>
                    <a:pt x="283514" y="17183"/>
                  </a:lnTo>
                  <a:lnTo>
                    <a:pt x="281928" y="13460"/>
                  </a:lnTo>
                  <a:lnTo>
                    <a:pt x="279765" y="10039"/>
                  </a:lnTo>
                  <a:lnTo>
                    <a:pt x="277081" y="7010"/>
                  </a:lnTo>
                  <a:lnTo>
                    <a:pt x="273947" y="4451"/>
                  </a:lnTo>
                  <a:lnTo>
                    <a:pt x="270442" y="2427"/>
                  </a:lnTo>
                  <a:lnTo>
                    <a:pt x="266658" y="992"/>
                  </a:lnTo>
                  <a:lnTo>
                    <a:pt x="262693" y="183"/>
                  </a:lnTo>
                  <a:lnTo>
                    <a:pt x="259662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5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6" name="tx257"/>
            <p:cNvSpPr/>
            <p:nvPr/>
          </p:nvSpPr>
          <p:spPr>
            <a:xfrm>
              <a:off x="4780742" y="2978290"/>
              <a:ext cx="200988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TWN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47" name="pl258"/>
            <p:cNvSpPr/>
            <p:nvPr/>
          </p:nvSpPr>
          <p:spPr>
            <a:xfrm>
              <a:off x="8638390" y="2190008"/>
              <a:ext cx="11801" cy="85839"/>
            </a:xfrm>
            <a:custGeom>
              <a:avLst/>
              <a:gdLst/>
              <a:ahLst/>
              <a:cxnLst/>
              <a:rect l="0" t="0" r="0" b="0"/>
              <a:pathLst>
                <a:path w="11801" h="85839">
                  <a:moveTo>
                    <a:pt x="0" y="85839"/>
                  </a:moveTo>
                  <a:lnTo>
                    <a:pt x="11801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8" name="pg259"/>
            <p:cNvSpPr/>
            <p:nvPr/>
          </p:nvSpPr>
          <p:spPr>
            <a:xfrm>
              <a:off x="8502016" y="2275848"/>
              <a:ext cx="252747" cy="145464"/>
            </a:xfrm>
            <a:custGeom>
              <a:avLst/>
              <a:gdLst/>
              <a:ahLst/>
              <a:cxnLst/>
              <a:rect l="0" t="0" r="0" b="0"/>
              <a:pathLst>
                <a:path w="252747" h="145464">
                  <a:moveTo>
                    <a:pt x="25146" y="145464"/>
                  </a:moveTo>
                  <a:lnTo>
                    <a:pt x="227601" y="145464"/>
                  </a:lnTo>
                  <a:lnTo>
                    <a:pt x="226589" y="145444"/>
                  </a:lnTo>
                  <a:lnTo>
                    <a:pt x="230632" y="145281"/>
                  </a:lnTo>
                  <a:lnTo>
                    <a:pt x="234597" y="144471"/>
                  </a:lnTo>
                  <a:lnTo>
                    <a:pt x="238381" y="143036"/>
                  </a:lnTo>
                  <a:lnTo>
                    <a:pt x="241886" y="141013"/>
                  </a:lnTo>
                  <a:lnTo>
                    <a:pt x="245020" y="138454"/>
                  </a:lnTo>
                  <a:lnTo>
                    <a:pt x="247704" y="135425"/>
                  </a:lnTo>
                  <a:lnTo>
                    <a:pt x="249867" y="132004"/>
                  </a:lnTo>
                  <a:lnTo>
                    <a:pt x="251453" y="128281"/>
                  </a:lnTo>
                  <a:lnTo>
                    <a:pt x="252421" y="124352"/>
                  </a:lnTo>
                  <a:lnTo>
                    <a:pt x="252747" y="120318"/>
                  </a:lnTo>
                  <a:lnTo>
                    <a:pt x="252747" y="25146"/>
                  </a:lnTo>
                  <a:lnTo>
                    <a:pt x="252421" y="21112"/>
                  </a:lnTo>
                  <a:lnTo>
                    <a:pt x="251453" y="17183"/>
                  </a:lnTo>
                  <a:lnTo>
                    <a:pt x="249867" y="13460"/>
                  </a:lnTo>
                  <a:lnTo>
                    <a:pt x="247704" y="10039"/>
                  </a:lnTo>
                  <a:lnTo>
                    <a:pt x="245020" y="7010"/>
                  </a:lnTo>
                  <a:lnTo>
                    <a:pt x="241886" y="4451"/>
                  </a:lnTo>
                  <a:lnTo>
                    <a:pt x="238381" y="2427"/>
                  </a:lnTo>
                  <a:lnTo>
                    <a:pt x="234597" y="992"/>
                  </a:lnTo>
                  <a:lnTo>
                    <a:pt x="230632" y="183"/>
                  </a:lnTo>
                  <a:lnTo>
                    <a:pt x="227601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9" name="tx260"/>
            <p:cNvSpPr/>
            <p:nvPr/>
          </p:nvSpPr>
          <p:spPr>
            <a:xfrm>
              <a:off x="8543926" y="2315566"/>
              <a:ext cx="168927" cy="638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USA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50" name="pl261"/>
            <p:cNvSpPr/>
            <p:nvPr/>
          </p:nvSpPr>
          <p:spPr>
            <a:xfrm>
              <a:off x="4575224" y="3930549"/>
              <a:ext cx="166495" cy="199088"/>
            </a:xfrm>
            <a:custGeom>
              <a:avLst/>
              <a:gdLst/>
              <a:ahLst/>
              <a:cxnLst/>
              <a:rect l="0" t="0" r="0" b="0"/>
              <a:pathLst>
                <a:path w="166495" h="199088">
                  <a:moveTo>
                    <a:pt x="0" y="199088"/>
                  </a:moveTo>
                  <a:lnTo>
                    <a:pt x="166495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51" name="pg262"/>
            <p:cNvSpPr/>
            <p:nvPr/>
          </p:nvSpPr>
          <p:spPr>
            <a:xfrm>
              <a:off x="4368875" y="4129638"/>
              <a:ext cx="291049" cy="145464"/>
            </a:xfrm>
            <a:custGeom>
              <a:avLst/>
              <a:gdLst/>
              <a:ahLst/>
              <a:cxnLst/>
              <a:rect l="0" t="0" r="0" b="0"/>
              <a:pathLst>
                <a:path w="291049" h="145464">
                  <a:moveTo>
                    <a:pt x="25146" y="145464"/>
                  </a:moveTo>
                  <a:lnTo>
                    <a:pt x="265903" y="145464"/>
                  </a:lnTo>
                  <a:lnTo>
                    <a:pt x="264890" y="145444"/>
                  </a:lnTo>
                  <a:lnTo>
                    <a:pt x="268934" y="145281"/>
                  </a:lnTo>
                  <a:lnTo>
                    <a:pt x="272899" y="144471"/>
                  </a:lnTo>
                  <a:lnTo>
                    <a:pt x="276683" y="143036"/>
                  </a:lnTo>
                  <a:lnTo>
                    <a:pt x="280187" y="141013"/>
                  </a:lnTo>
                  <a:lnTo>
                    <a:pt x="283322" y="138454"/>
                  </a:lnTo>
                  <a:lnTo>
                    <a:pt x="286006" y="135425"/>
                  </a:lnTo>
                  <a:lnTo>
                    <a:pt x="288168" y="132004"/>
                  </a:lnTo>
                  <a:lnTo>
                    <a:pt x="289755" y="128281"/>
                  </a:lnTo>
                  <a:lnTo>
                    <a:pt x="290723" y="124352"/>
                  </a:lnTo>
                  <a:lnTo>
                    <a:pt x="291049" y="120318"/>
                  </a:lnTo>
                  <a:lnTo>
                    <a:pt x="291049" y="25146"/>
                  </a:lnTo>
                  <a:lnTo>
                    <a:pt x="290723" y="21112"/>
                  </a:lnTo>
                  <a:lnTo>
                    <a:pt x="289755" y="17183"/>
                  </a:lnTo>
                  <a:lnTo>
                    <a:pt x="288168" y="13460"/>
                  </a:lnTo>
                  <a:lnTo>
                    <a:pt x="286006" y="10039"/>
                  </a:lnTo>
                  <a:lnTo>
                    <a:pt x="283322" y="7010"/>
                  </a:lnTo>
                  <a:lnTo>
                    <a:pt x="280187" y="4451"/>
                  </a:lnTo>
                  <a:lnTo>
                    <a:pt x="276683" y="2427"/>
                  </a:lnTo>
                  <a:lnTo>
                    <a:pt x="272899" y="992"/>
                  </a:lnTo>
                  <a:lnTo>
                    <a:pt x="268934" y="183"/>
                  </a:lnTo>
                  <a:lnTo>
                    <a:pt x="265903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52" name="tx263"/>
            <p:cNvSpPr/>
            <p:nvPr/>
          </p:nvSpPr>
          <p:spPr>
            <a:xfrm>
              <a:off x="4410785" y="4170976"/>
              <a:ext cx="207229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VNM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53" name="pl264"/>
            <p:cNvSpPr/>
            <p:nvPr/>
          </p:nvSpPr>
          <p:spPr>
            <a:xfrm>
              <a:off x="5672643" y="3620994"/>
              <a:ext cx="127539" cy="308080"/>
            </a:xfrm>
            <a:custGeom>
              <a:avLst/>
              <a:gdLst/>
              <a:ahLst/>
              <a:cxnLst/>
              <a:rect l="0" t="0" r="0" b="0"/>
              <a:pathLst>
                <a:path w="127539" h="308080">
                  <a:moveTo>
                    <a:pt x="127539" y="308080"/>
                  </a:moveTo>
                  <a:lnTo>
                    <a:pt x="0" y="0"/>
                  </a:lnTo>
                </a:path>
              </a:pathLst>
            </a:custGeom>
            <a:ln w="13550" cap="rnd">
              <a:solidFill>
                <a:srgbClr val="66666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54" name="pg265"/>
            <p:cNvSpPr/>
            <p:nvPr/>
          </p:nvSpPr>
          <p:spPr>
            <a:xfrm>
              <a:off x="5713113" y="3929074"/>
              <a:ext cx="234358" cy="145464"/>
            </a:xfrm>
            <a:custGeom>
              <a:avLst/>
              <a:gdLst/>
              <a:ahLst/>
              <a:cxnLst/>
              <a:rect l="0" t="0" r="0" b="0"/>
              <a:pathLst>
                <a:path w="234358" h="145464">
                  <a:moveTo>
                    <a:pt x="25146" y="145464"/>
                  </a:moveTo>
                  <a:lnTo>
                    <a:pt x="209212" y="145464"/>
                  </a:lnTo>
                  <a:lnTo>
                    <a:pt x="208200" y="145444"/>
                  </a:lnTo>
                  <a:lnTo>
                    <a:pt x="212243" y="145281"/>
                  </a:lnTo>
                  <a:lnTo>
                    <a:pt x="216209" y="144471"/>
                  </a:lnTo>
                  <a:lnTo>
                    <a:pt x="219992" y="143036"/>
                  </a:lnTo>
                  <a:lnTo>
                    <a:pt x="223497" y="141013"/>
                  </a:lnTo>
                  <a:lnTo>
                    <a:pt x="226632" y="138454"/>
                  </a:lnTo>
                  <a:lnTo>
                    <a:pt x="229315" y="135425"/>
                  </a:lnTo>
                  <a:lnTo>
                    <a:pt x="231478" y="132004"/>
                  </a:lnTo>
                  <a:lnTo>
                    <a:pt x="233064" y="128281"/>
                  </a:lnTo>
                  <a:lnTo>
                    <a:pt x="234033" y="124352"/>
                  </a:lnTo>
                  <a:lnTo>
                    <a:pt x="234358" y="120318"/>
                  </a:lnTo>
                  <a:lnTo>
                    <a:pt x="234358" y="25146"/>
                  </a:lnTo>
                  <a:lnTo>
                    <a:pt x="234033" y="21112"/>
                  </a:lnTo>
                  <a:lnTo>
                    <a:pt x="233064" y="17183"/>
                  </a:lnTo>
                  <a:lnTo>
                    <a:pt x="231478" y="13460"/>
                  </a:lnTo>
                  <a:lnTo>
                    <a:pt x="229315" y="10039"/>
                  </a:lnTo>
                  <a:lnTo>
                    <a:pt x="226632" y="7010"/>
                  </a:lnTo>
                  <a:lnTo>
                    <a:pt x="223497" y="4451"/>
                  </a:lnTo>
                  <a:lnTo>
                    <a:pt x="219992" y="2427"/>
                  </a:lnTo>
                  <a:lnTo>
                    <a:pt x="216209" y="992"/>
                  </a:lnTo>
                  <a:lnTo>
                    <a:pt x="212243" y="183"/>
                  </a:lnTo>
                  <a:lnTo>
                    <a:pt x="209212" y="0"/>
                  </a:lnTo>
                  <a:lnTo>
                    <a:pt x="25146" y="0"/>
                  </a:lnTo>
                  <a:lnTo>
                    <a:pt x="28177" y="183"/>
                  </a:lnTo>
                  <a:lnTo>
                    <a:pt x="24133" y="20"/>
                  </a:lnTo>
                  <a:lnTo>
                    <a:pt x="20116" y="508"/>
                  </a:lnTo>
                  <a:lnTo>
                    <a:pt x="16229" y="1634"/>
                  </a:lnTo>
                  <a:lnTo>
                    <a:pt x="12573" y="3368"/>
                  </a:lnTo>
                  <a:lnTo>
                    <a:pt x="9242" y="5667"/>
                  </a:lnTo>
                  <a:lnTo>
                    <a:pt x="6323" y="8471"/>
                  </a:lnTo>
                  <a:lnTo>
                    <a:pt x="3892" y="11706"/>
                  </a:lnTo>
                  <a:lnTo>
                    <a:pt x="2012" y="15289"/>
                  </a:lnTo>
                  <a:lnTo>
                    <a:pt x="730" y="19128"/>
                  </a:lnTo>
                  <a:lnTo>
                    <a:pt x="81" y="23122"/>
                  </a:lnTo>
                  <a:lnTo>
                    <a:pt x="0" y="25146"/>
                  </a:lnTo>
                  <a:lnTo>
                    <a:pt x="0" y="120318"/>
                  </a:lnTo>
                  <a:lnTo>
                    <a:pt x="81" y="118295"/>
                  </a:lnTo>
                  <a:lnTo>
                    <a:pt x="81" y="122342"/>
                  </a:lnTo>
                  <a:lnTo>
                    <a:pt x="730" y="126336"/>
                  </a:lnTo>
                  <a:lnTo>
                    <a:pt x="2012" y="130175"/>
                  </a:lnTo>
                  <a:lnTo>
                    <a:pt x="3892" y="133758"/>
                  </a:lnTo>
                  <a:lnTo>
                    <a:pt x="6323" y="136993"/>
                  </a:lnTo>
                  <a:lnTo>
                    <a:pt x="9242" y="139796"/>
                  </a:lnTo>
                  <a:lnTo>
                    <a:pt x="12573" y="142095"/>
                  </a:lnTo>
                  <a:lnTo>
                    <a:pt x="16229" y="143830"/>
                  </a:lnTo>
                  <a:lnTo>
                    <a:pt x="20116" y="144956"/>
                  </a:lnTo>
                  <a:lnTo>
                    <a:pt x="24133" y="145444"/>
                  </a:lnTo>
                  <a:close/>
                </a:path>
              </a:pathLst>
            </a:custGeom>
            <a:solidFill>
              <a:srgbClr val="27408B">
                <a:alpha val="100000"/>
              </a:srgbClr>
            </a:solidFill>
            <a:ln w="677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55" name="tx266"/>
            <p:cNvSpPr/>
            <p:nvPr/>
          </p:nvSpPr>
          <p:spPr>
            <a:xfrm>
              <a:off x="5755023" y="3970413"/>
              <a:ext cx="150538" cy="6221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768"/>
                </a:lnSpc>
              </a:pPr>
              <a:r>
                <a:rPr lang="en-US" sz="768" b="1" dirty="0" smtClean="0">
                  <a:solidFill>
                    <a:srgbClr val="FFFFFF">
                      <a:alpha val="100000"/>
                    </a:srgbClr>
                  </a:solidFill>
                  <a:latin typeface="Calibri"/>
                  <a:cs typeface="Calibri"/>
                </a:rPr>
                <a:t>ZAF</a:t>
              </a:r>
              <a:endParaRPr lang="en-US" sz="768" b="1" dirty="0">
                <a:solidFill>
                  <a:srgbClr val="FFFFFF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56" name="tx267"/>
            <p:cNvSpPr/>
            <p:nvPr/>
          </p:nvSpPr>
          <p:spPr>
            <a:xfrm>
              <a:off x="1212975" y="5869146"/>
              <a:ext cx="192955" cy="991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5.0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57" name="tx268"/>
            <p:cNvSpPr/>
            <p:nvPr/>
          </p:nvSpPr>
          <p:spPr>
            <a:xfrm>
              <a:off x="1212975" y="4555218"/>
              <a:ext cx="192955" cy="9770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7.5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58" name="tx269"/>
            <p:cNvSpPr/>
            <p:nvPr/>
          </p:nvSpPr>
          <p:spPr>
            <a:xfrm>
              <a:off x="1135733" y="3238461"/>
              <a:ext cx="270197" cy="991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10.0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59" name="tx270"/>
            <p:cNvSpPr/>
            <p:nvPr/>
          </p:nvSpPr>
          <p:spPr>
            <a:xfrm>
              <a:off x="1135733" y="1923119"/>
              <a:ext cx="270197" cy="991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12.5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60" name="pl271"/>
            <p:cNvSpPr/>
            <p:nvPr/>
          </p:nvSpPr>
          <p:spPr>
            <a:xfrm>
              <a:off x="1433766" y="5920120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1" name="pl272"/>
            <p:cNvSpPr/>
            <p:nvPr/>
          </p:nvSpPr>
          <p:spPr>
            <a:xfrm>
              <a:off x="1433766" y="4604777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2" name="pl273"/>
            <p:cNvSpPr/>
            <p:nvPr/>
          </p:nvSpPr>
          <p:spPr>
            <a:xfrm>
              <a:off x="1433766" y="3289435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3" name="pl274"/>
            <p:cNvSpPr/>
            <p:nvPr/>
          </p:nvSpPr>
          <p:spPr>
            <a:xfrm>
              <a:off x="1433766" y="1974092"/>
              <a:ext cx="34794" cy="0"/>
            </a:xfrm>
            <a:custGeom>
              <a:avLst/>
              <a:gdLst/>
              <a:ahLst/>
              <a:cxnLst/>
              <a:rect l="0" t="0" r="0" b="0"/>
              <a:pathLst>
                <a:path w="34794">
                  <a:moveTo>
                    <a:pt x="0" y="0"/>
                  </a:moveTo>
                  <a:lnTo>
                    <a:pt x="34794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4" name="pl275"/>
            <p:cNvSpPr/>
            <p:nvPr/>
          </p:nvSpPr>
          <p:spPr>
            <a:xfrm>
              <a:off x="1789726" y="685556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5" name="pl276"/>
            <p:cNvSpPr/>
            <p:nvPr/>
          </p:nvSpPr>
          <p:spPr>
            <a:xfrm>
              <a:off x="3732656" y="685556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6" name="pl277"/>
            <p:cNvSpPr/>
            <p:nvPr/>
          </p:nvSpPr>
          <p:spPr>
            <a:xfrm>
              <a:off x="5675587" y="685556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7" name="pl278"/>
            <p:cNvSpPr/>
            <p:nvPr/>
          </p:nvSpPr>
          <p:spPr>
            <a:xfrm>
              <a:off x="7618517" y="6855569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8" name="tx279"/>
            <p:cNvSpPr/>
            <p:nvPr/>
          </p:nvSpPr>
          <p:spPr>
            <a:xfrm>
              <a:off x="1751105" y="6915371"/>
              <a:ext cx="77241" cy="991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8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69" name="tx280"/>
            <p:cNvSpPr/>
            <p:nvPr/>
          </p:nvSpPr>
          <p:spPr>
            <a:xfrm>
              <a:off x="3655414" y="6915371"/>
              <a:ext cx="154483" cy="991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10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70" name="tx281"/>
            <p:cNvSpPr/>
            <p:nvPr/>
          </p:nvSpPr>
          <p:spPr>
            <a:xfrm>
              <a:off x="5598345" y="6916785"/>
              <a:ext cx="154483" cy="97705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12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71" name="tx282"/>
            <p:cNvSpPr/>
            <p:nvPr/>
          </p:nvSpPr>
          <p:spPr>
            <a:xfrm>
              <a:off x="7541275" y="6917083"/>
              <a:ext cx="154483" cy="9740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>
                <a:lnSpc>
                  <a:spcPts val="1200"/>
                </a:lnSpc>
              </a:pPr>
              <a:r>
                <a:rPr lang="en-US" sz="1200" dirty="0" smtClean="0">
                  <a:solidFill>
                    <a:srgbClr val="4D4D4D">
                      <a:alpha val="100000"/>
                    </a:srgbClr>
                  </a:solidFill>
                  <a:latin typeface="Calibri"/>
                  <a:cs typeface="Calibri"/>
                </a:rPr>
                <a:t>14</a:t>
              </a:r>
              <a:endParaRPr lang="en-US" sz="1200" dirty="0">
                <a:solidFill>
                  <a:srgbClr val="4D4D4D">
                    <a:alpha val="100000"/>
                  </a:srgbClr>
                </a:solidFill>
                <a:latin typeface="Calibri"/>
                <a:cs typeface="Calibri"/>
              </a:endParaRPr>
            </a:p>
          </p:txBody>
        </p:sp>
        <p:sp>
          <p:nvSpPr>
            <p:cNvPr id="572" name="tx283"/>
            <p:cNvSpPr/>
            <p:nvPr/>
          </p:nvSpPr>
          <p:spPr>
            <a:xfrm>
              <a:off x="1866900" y="7017589"/>
              <a:ext cx="7029450" cy="301673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algn="just"/>
              <a:r>
                <a:rPr lang="en-US" sz="1200" b="1" dirty="0">
                  <a:solidFill>
                    <a:srgbClr val="000000">
                      <a:alpha val="100000"/>
                    </a:srgbClr>
                  </a:solidFill>
                  <a:cs typeface="Calibri"/>
                </a:rPr>
                <a:t>FDI Stock</a:t>
              </a:r>
            </a:p>
            <a:p>
              <a:pPr algn="just"/>
              <a:r>
                <a:rPr lang="en-US" sz="1100" dirty="0">
                  <a:cs typeface="Calibri"/>
                </a:rPr>
                <a:t>log(FDI stock, million USD $)</a:t>
              </a:r>
            </a:p>
          </p:txBody>
        </p:sp>
      </p:grp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3367F59E-788F-4CD7-BF59-F7BF2A82A95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96" name="Dikdörtgen 295"/>
          <p:cNvSpPr/>
          <p:nvPr/>
        </p:nvSpPr>
        <p:spPr>
          <a:xfrm>
            <a:off x="683568" y="1600200"/>
            <a:ext cx="73513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sz="1200" b="1" i="1" dirty="0" smtClean="0">
                <a:solidFill>
                  <a:srgbClr val="000000">
                    <a:alpha val="100000"/>
                  </a:srgbClr>
                </a:solidFill>
                <a:cs typeface="Calibri"/>
              </a:rPr>
              <a:t>Forward Link:  Contribution of Local Economies to GVC</a:t>
            </a:r>
            <a:endParaRPr lang="en-US" sz="1200" b="1" dirty="0" smtClean="0">
              <a:solidFill>
                <a:srgbClr val="000000">
                  <a:alpha val="100000"/>
                </a:srgbClr>
              </a:solidFill>
              <a:cs typeface="Calibri"/>
            </a:endParaRPr>
          </a:p>
          <a:p>
            <a:r>
              <a:rPr lang="en-US" sz="1100" dirty="0" smtClean="0">
                <a:solidFill>
                  <a:srgbClr val="FFFFFF">
                    <a:lumMod val="65000"/>
                  </a:srgbClr>
                </a:solidFill>
                <a:cs typeface="Calibri"/>
              </a:rPr>
              <a:t>Log (Embodied local domestic value in foreign exports, million USD $)</a:t>
            </a:r>
            <a:endParaRPr lang="en-US" sz="1100" dirty="0">
              <a:solidFill>
                <a:srgbClr val="FFFFFF">
                  <a:lumMod val="65000"/>
                </a:srgbClr>
              </a:solidFill>
              <a:cs typeface="Calibri"/>
            </a:endParaRPr>
          </a:p>
        </p:txBody>
      </p:sp>
      <p:sp>
        <p:nvSpPr>
          <p:cNvPr id="286" name="Metin kutusu 5"/>
          <p:cNvSpPr txBox="1"/>
          <p:nvPr/>
        </p:nvSpPr>
        <p:spPr>
          <a:xfrm>
            <a:off x="1545" y="6574511"/>
            <a:ext cx="6731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Source: OECD TIVA database, TEPAV calculations</a:t>
            </a:r>
            <a:endParaRPr lang="en-US" sz="1200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7" name="1 Başlık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56984" cy="914400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FDI</a:t>
            </a:r>
            <a:r>
              <a:rPr lang="en-US" sz="2400" b="1" dirty="0" smtClean="0"/>
              <a:t> facilitates GVC integration (forward linkages)</a:t>
            </a:r>
            <a:endParaRPr lang="en-US" sz="2400" b="1" dirty="0"/>
          </a:p>
        </p:txBody>
      </p:sp>
      <p:sp>
        <p:nvSpPr>
          <p:cNvPr id="288" name="Metin kutusu 2"/>
          <p:cNvSpPr txBox="1"/>
          <p:nvPr/>
        </p:nvSpPr>
        <p:spPr>
          <a:xfrm>
            <a:off x="0" y="1219200"/>
            <a:ext cx="9158725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Forward participation in exports and FDI Stocks 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7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SME </a:t>
            </a:r>
            <a:r>
              <a:rPr lang="tr-TR" dirty="0" err="1" smtClean="0"/>
              <a:t>integration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GVCs</a:t>
            </a:r>
            <a:r>
              <a:rPr lang="tr-TR" dirty="0" smtClean="0"/>
              <a:t>: </a:t>
            </a:r>
            <a:r>
              <a:rPr lang="tr-TR" dirty="0" err="1" smtClean="0"/>
              <a:t>Turkey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Several</a:t>
            </a: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factors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boost</a:t>
            </a:r>
            <a:r>
              <a:rPr lang="tr-TR" dirty="0" smtClean="0"/>
              <a:t> SME </a:t>
            </a:r>
            <a:r>
              <a:rPr lang="tr-TR" dirty="0" err="1" smtClean="0"/>
              <a:t>competitiveness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GVC </a:t>
            </a:r>
            <a:r>
              <a:rPr lang="tr-TR" dirty="0" err="1" smtClean="0"/>
              <a:t>integration</a:t>
            </a:r>
            <a:r>
              <a:rPr lang="tr-TR" dirty="0" smtClean="0"/>
              <a:t>:</a:t>
            </a:r>
          </a:p>
          <a:p>
            <a:pPr>
              <a:buNone/>
            </a:pPr>
            <a:endParaRPr lang="tr-TR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improve</a:t>
            </a:r>
            <a:r>
              <a:rPr lang="tr-TR" dirty="0" smtClean="0"/>
              <a:t> </a:t>
            </a:r>
            <a:r>
              <a:rPr lang="tr-TR" b="1" dirty="0" err="1" smtClean="0"/>
              <a:t>access</a:t>
            </a:r>
            <a:r>
              <a:rPr lang="tr-TR" b="1" dirty="0" smtClean="0"/>
              <a:t> </a:t>
            </a:r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finance</a:t>
            </a:r>
            <a:endParaRPr lang="tr-TR" b="1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cope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b="1" dirty="0" err="1" smtClean="0"/>
              <a:t>digital</a:t>
            </a:r>
            <a:r>
              <a:rPr lang="tr-TR" b="1" dirty="0" smtClean="0"/>
              <a:t> </a:t>
            </a:r>
            <a:r>
              <a:rPr lang="tr-TR" b="1" dirty="0" err="1" smtClean="0"/>
              <a:t>transformation</a:t>
            </a:r>
            <a:endParaRPr lang="tr-TR" b="1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live</a:t>
            </a:r>
            <a:r>
              <a:rPr lang="tr-TR" dirty="0" smtClean="0"/>
              <a:t> in </a:t>
            </a:r>
            <a:r>
              <a:rPr lang="tr-TR" dirty="0" err="1" smtClean="0"/>
              <a:t>better</a:t>
            </a:r>
            <a:r>
              <a:rPr lang="tr-TR" dirty="0" smtClean="0"/>
              <a:t> </a:t>
            </a:r>
            <a:r>
              <a:rPr lang="tr-TR" dirty="0" err="1" smtClean="0"/>
              <a:t>regulatory</a:t>
            </a:r>
            <a:r>
              <a:rPr lang="tr-TR" dirty="0" smtClean="0"/>
              <a:t> </a:t>
            </a:r>
            <a:r>
              <a:rPr lang="tr-TR" dirty="0" err="1" smtClean="0"/>
              <a:t>environment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b="1" dirty="0" err="1" smtClean="0"/>
              <a:t>rule</a:t>
            </a:r>
            <a:r>
              <a:rPr lang="tr-TR" b="1" dirty="0" smtClean="0"/>
              <a:t> of </a:t>
            </a:r>
            <a:r>
              <a:rPr lang="tr-TR" b="1" dirty="0" err="1" smtClean="0"/>
              <a:t>law</a:t>
            </a:r>
            <a:endParaRPr lang="tr-TR" b="1" dirty="0" smtClean="0"/>
          </a:p>
          <a:p>
            <a:pPr lvl="1"/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better</a:t>
            </a:r>
            <a:r>
              <a:rPr lang="tr-TR" dirty="0" smtClean="0"/>
              <a:t> </a:t>
            </a:r>
            <a:r>
              <a:rPr lang="tr-TR" dirty="0" err="1" smtClean="0"/>
              <a:t>integrate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smtClean="0"/>
              <a:t> </a:t>
            </a:r>
            <a:r>
              <a:rPr lang="tr-TR" dirty="0" err="1" smtClean="0"/>
              <a:t>trading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boost</a:t>
            </a:r>
            <a:r>
              <a:rPr lang="tr-TR" dirty="0" smtClean="0"/>
              <a:t> </a:t>
            </a:r>
            <a:r>
              <a:rPr lang="tr-TR" b="1" dirty="0" err="1" smtClean="0"/>
              <a:t>trade</a:t>
            </a:r>
            <a:r>
              <a:rPr lang="tr-TR" b="1" dirty="0" smtClean="0"/>
              <a:t> </a:t>
            </a:r>
            <a:r>
              <a:rPr lang="tr-TR" b="1" dirty="0" err="1" smtClean="0"/>
              <a:t>capacity</a:t>
            </a:r>
            <a:r>
              <a:rPr lang="tr-TR" dirty="0" smtClean="0"/>
              <a:t>.</a:t>
            </a:r>
            <a:endParaRPr lang="tr-TR" b="1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457200"/>
          </a:xfrm>
        </p:spPr>
        <p:txBody>
          <a:bodyPr/>
          <a:lstStyle/>
          <a:p>
            <a:r>
              <a:rPr lang="tr-TR" dirty="0" smtClean="0"/>
              <a:t>Access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finance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53000"/>
          </a:xfrm>
        </p:spPr>
        <p:txBody>
          <a:bodyPr/>
          <a:lstStyle/>
          <a:p>
            <a:r>
              <a:rPr lang="tr-TR" dirty="0" err="1" smtClean="0"/>
              <a:t>Strenghten</a:t>
            </a:r>
            <a:r>
              <a:rPr lang="tr-TR" dirty="0" smtClean="0"/>
              <a:t> </a:t>
            </a:r>
            <a:r>
              <a:rPr lang="tr-TR" dirty="0" err="1" smtClean="0"/>
              <a:t>financial</a:t>
            </a:r>
            <a:r>
              <a:rPr lang="tr-TR" dirty="0" smtClean="0"/>
              <a:t> market </a:t>
            </a:r>
            <a:r>
              <a:rPr lang="tr-TR" dirty="0" err="1" smtClean="0"/>
              <a:t>infrastructure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endParaRPr lang="tr-TR" dirty="0" smtClean="0"/>
          </a:p>
          <a:p>
            <a:pPr lvl="1"/>
            <a:r>
              <a:rPr lang="tr-TR" dirty="0" smtClean="0"/>
              <a:t>G20/OECD 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Level</a:t>
            </a:r>
            <a:r>
              <a:rPr lang="tr-TR" dirty="0" smtClean="0"/>
              <a:t> </a:t>
            </a:r>
            <a:r>
              <a:rPr lang="tr-TR" dirty="0" err="1" smtClean="0"/>
              <a:t>Principles</a:t>
            </a:r>
            <a:r>
              <a:rPr lang="tr-TR" dirty="0" smtClean="0"/>
              <a:t> on SME </a:t>
            </a:r>
            <a:r>
              <a:rPr lang="tr-TR" dirty="0" err="1" smtClean="0"/>
              <a:t>financing</a:t>
            </a:r>
            <a:endParaRPr lang="tr-TR" dirty="0" smtClean="0"/>
          </a:p>
          <a:p>
            <a:pPr lvl="1"/>
            <a:r>
              <a:rPr lang="tr-TR" dirty="0" err="1" smtClean="0"/>
              <a:t>impact</a:t>
            </a:r>
            <a:r>
              <a:rPr lang="tr-TR" dirty="0" smtClean="0"/>
              <a:t> </a:t>
            </a:r>
            <a:r>
              <a:rPr lang="tr-TR" dirty="0" err="1" smtClean="0"/>
              <a:t>assessment</a:t>
            </a:r>
            <a:r>
              <a:rPr lang="tr-TR" dirty="0" smtClean="0"/>
              <a:t> on </a:t>
            </a:r>
            <a:r>
              <a:rPr lang="tr-TR" dirty="0" err="1" smtClean="0"/>
              <a:t>financial</a:t>
            </a:r>
            <a:r>
              <a:rPr lang="tr-TR" dirty="0" smtClean="0"/>
              <a:t> </a:t>
            </a:r>
            <a:r>
              <a:rPr lang="tr-TR" dirty="0" err="1" smtClean="0"/>
              <a:t>regulation</a:t>
            </a:r>
            <a:r>
              <a:rPr lang="tr-TR" dirty="0" smtClean="0"/>
              <a:t> </a:t>
            </a:r>
            <a:r>
              <a:rPr lang="tr-TR" dirty="0" err="1" smtClean="0"/>
              <a:t>about</a:t>
            </a:r>
            <a:r>
              <a:rPr lang="tr-TR" dirty="0" smtClean="0"/>
              <a:t> SME </a:t>
            </a:r>
            <a:r>
              <a:rPr lang="tr-TR" dirty="0" err="1" smtClean="0"/>
              <a:t>lending</a:t>
            </a:r>
            <a:r>
              <a:rPr lang="tr-TR" dirty="0" smtClean="0"/>
              <a:t>, </a:t>
            </a:r>
            <a:r>
              <a:rPr lang="tr-TR" dirty="0" err="1" smtClean="0"/>
              <a:t>insolvency</a:t>
            </a:r>
            <a:r>
              <a:rPr lang="tr-TR" dirty="0" smtClean="0"/>
              <a:t> </a:t>
            </a:r>
            <a:r>
              <a:rPr lang="tr-TR" dirty="0" err="1" smtClean="0"/>
              <a:t>rules</a:t>
            </a:r>
            <a:r>
              <a:rPr lang="tr-TR" dirty="0" smtClean="0"/>
              <a:t>…</a:t>
            </a:r>
          </a:p>
          <a:p>
            <a:r>
              <a:rPr lang="tr-TR" dirty="0" err="1" smtClean="0"/>
              <a:t>Facilitate</a:t>
            </a:r>
            <a:r>
              <a:rPr lang="tr-TR" dirty="0" smtClean="0"/>
              <a:t> </a:t>
            </a:r>
            <a:r>
              <a:rPr lang="tr-TR" dirty="0" err="1" smtClean="0"/>
              <a:t>access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financial</a:t>
            </a:r>
            <a:r>
              <a:rPr lang="tr-TR" dirty="0" smtClean="0"/>
              <a:t> </a:t>
            </a:r>
            <a:r>
              <a:rPr lang="tr-TR" dirty="0" err="1" smtClean="0"/>
              <a:t>instruments</a:t>
            </a:r>
            <a:endParaRPr lang="tr-TR" dirty="0" smtClean="0"/>
          </a:p>
          <a:p>
            <a:pPr lvl="1"/>
            <a:r>
              <a:rPr lang="tr-TR" dirty="0" err="1" smtClean="0"/>
              <a:t>Boosting</a:t>
            </a:r>
            <a:r>
              <a:rPr lang="tr-TR" dirty="0" smtClean="0"/>
              <a:t> </a:t>
            </a:r>
            <a:r>
              <a:rPr lang="tr-TR" dirty="0" err="1" smtClean="0"/>
              <a:t>financial</a:t>
            </a:r>
            <a:r>
              <a:rPr lang="tr-TR" dirty="0" smtClean="0"/>
              <a:t> </a:t>
            </a:r>
            <a:r>
              <a:rPr lang="tr-TR" dirty="0" err="1" smtClean="0"/>
              <a:t>literacy</a:t>
            </a:r>
            <a:r>
              <a:rPr lang="tr-TR" dirty="0" smtClean="0"/>
              <a:t> of </a:t>
            </a:r>
            <a:r>
              <a:rPr lang="tr-TR" dirty="0" err="1" smtClean="0"/>
              <a:t>SMEs</a:t>
            </a:r>
            <a:endParaRPr lang="tr-TR" dirty="0" smtClean="0"/>
          </a:p>
          <a:p>
            <a:r>
              <a:rPr lang="tr-TR" dirty="0" err="1" smtClean="0"/>
              <a:t>Enhance</a:t>
            </a:r>
            <a:r>
              <a:rPr lang="tr-TR" dirty="0" smtClean="0"/>
              <a:t> </a:t>
            </a:r>
            <a:r>
              <a:rPr lang="tr-TR" dirty="0" err="1" smtClean="0"/>
              <a:t>digital</a:t>
            </a:r>
            <a:r>
              <a:rPr lang="tr-TR" dirty="0" smtClean="0"/>
              <a:t> </a:t>
            </a:r>
            <a:r>
              <a:rPr lang="tr-TR" dirty="0" err="1" smtClean="0"/>
              <a:t>financial</a:t>
            </a:r>
            <a:r>
              <a:rPr lang="tr-TR" dirty="0" smtClean="0"/>
              <a:t> </a:t>
            </a:r>
            <a:r>
              <a:rPr lang="tr-TR" dirty="0" err="1" smtClean="0"/>
              <a:t>inclusion</a:t>
            </a:r>
            <a:endParaRPr lang="tr-TR" dirty="0" smtClean="0"/>
          </a:p>
          <a:p>
            <a:pPr lvl="1"/>
            <a:r>
              <a:rPr lang="tr-TR" dirty="0" err="1" smtClean="0"/>
              <a:t>Boosting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digital</a:t>
            </a:r>
            <a:r>
              <a:rPr lang="tr-TR" dirty="0" smtClean="0"/>
              <a:t> </a:t>
            </a:r>
            <a:r>
              <a:rPr lang="tr-TR" dirty="0" err="1" smtClean="0"/>
              <a:t>finance</a:t>
            </a:r>
            <a:r>
              <a:rPr lang="tr-TR" dirty="0" smtClean="0"/>
              <a:t>, </a:t>
            </a:r>
            <a:r>
              <a:rPr lang="tr-TR" dirty="0" err="1" smtClean="0"/>
              <a:t>electronic</a:t>
            </a:r>
            <a:r>
              <a:rPr lang="tr-TR" dirty="0" smtClean="0"/>
              <a:t> </a:t>
            </a:r>
            <a:r>
              <a:rPr lang="tr-TR" dirty="0" err="1" smtClean="0"/>
              <a:t>invoicing</a:t>
            </a:r>
            <a:r>
              <a:rPr lang="tr-TR" dirty="0" smtClean="0"/>
              <a:t>… </a:t>
            </a:r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838200"/>
          </a:xfrm>
        </p:spPr>
        <p:txBody>
          <a:bodyPr/>
          <a:lstStyle/>
          <a:p>
            <a:pPr algn="ctr"/>
            <a:r>
              <a:rPr lang="tr-TR" sz="2000" b="1" dirty="0" err="1" smtClean="0"/>
              <a:t>Financial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inclusion</a:t>
            </a:r>
            <a:r>
              <a:rPr lang="tr-TR" sz="2000" b="1" dirty="0" smtClean="0"/>
              <a:t>: </a:t>
            </a:r>
            <a:br>
              <a:rPr lang="tr-TR" sz="2000" b="1" dirty="0" smtClean="0"/>
            </a:br>
            <a:r>
              <a:rPr lang="tr-TR" sz="2000" b="1" dirty="0" err="1" smtClean="0"/>
              <a:t>Shares</a:t>
            </a:r>
            <a:r>
              <a:rPr lang="tr-TR" sz="2000" b="1" dirty="0" smtClean="0"/>
              <a:t> of </a:t>
            </a:r>
            <a:r>
              <a:rPr lang="tr-TR" sz="2000" b="1" dirty="0" err="1" smtClean="0"/>
              <a:t>the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Credit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provided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to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SMEs</a:t>
            </a:r>
            <a:r>
              <a:rPr lang="tr-TR" sz="2000" b="1" dirty="0" smtClean="0"/>
              <a:t> in </a:t>
            </a:r>
            <a:r>
              <a:rPr lang="tr-TR" sz="2000" b="1" dirty="0" err="1" smtClean="0"/>
              <a:t>Selected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Countries</a:t>
            </a:r>
            <a:r>
              <a:rPr lang="tr-TR" sz="2000" b="1" dirty="0" smtClean="0"/>
              <a:t>, (2016) </a:t>
            </a:r>
            <a:endParaRPr lang="tr-TR" sz="2000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228600" y="16764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477000"/>
            <a:ext cx="4572000" cy="381000"/>
          </a:xfrm>
          <a:prstGeom prst="rect">
            <a:avLst/>
          </a:prstGeom>
        </p:spPr>
      </p:pic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533400"/>
            <a:ext cx="8534400" cy="685800"/>
          </a:xfrm>
        </p:spPr>
        <p:txBody>
          <a:bodyPr/>
          <a:lstStyle/>
          <a:p>
            <a:r>
              <a:rPr lang="tr-TR" dirty="0" err="1" smtClean="0"/>
              <a:t>Digitalization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486400"/>
          </a:xfrm>
        </p:spPr>
        <p:txBody>
          <a:bodyPr/>
          <a:lstStyle/>
          <a:p>
            <a:pPr>
              <a:buNone/>
            </a:pPr>
            <a:r>
              <a:rPr lang="tr-TR" sz="2000" b="1" dirty="0" smtClean="0"/>
              <a:t>	</a:t>
            </a:r>
            <a:r>
              <a:rPr lang="en-US" sz="2400" b="1" dirty="0" smtClean="0"/>
              <a:t>Potential Benefits of Digitalization for SMEs</a:t>
            </a:r>
            <a:r>
              <a:rPr lang="tr-TR" sz="2400" b="1" dirty="0" smtClean="0"/>
              <a:t>: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b="1" dirty="0" smtClean="0"/>
              <a:t>Greater access to markets:</a:t>
            </a:r>
            <a:r>
              <a:rPr lang="en-US" sz="2400" dirty="0" smtClean="0"/>
              <a:t> E-Commerce and the</a:t>
            </a:r>
            <a:r>
              <a:rPr lang="tr-TR" sz="2400" dirty="0" smtClean="0"/>
              <a:t> </a:t>
            </a:r>
            <a:r>
              <a:rPr lang="en-US" sz="2400" dirty="0" smtClean="0"/>
              <a:t>Internet </a:t>
            </a:r>
            <a:r>
              <a:rPr lang="en-US" sz="2400" b="1" i="1" dirty="0" smtClean="0"/>
              <a:t>lower costs for transaction</a:t>
            </a:r>
            <a:r>
              <a:rPr lang="tr-TR" sz="2400" b="1" i="1" dirty="0" smtClean="0"/>
              <a:t> </a:t>
            </a:r>
            <a:r>
              <a:rPr lang="en-US" sz="2400" dirty="0" smtClean="0"/>
              <a:t>while reducing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en-US" sz="2400" dirty="0" smtClean="0"/>
              <a:t> need for</a:t>
            </a:r>
            <a:r>
              <a:rPr lang="tr-TR" sz="2400" dirty="0" smtClean="0"/>
              <a:t> </a:t>
            </a:r>
            <a:r>
              <a:rPr lang="en-US" sz="2400" dirty="0" smtClean="0"/>
              <a:t>physical </a:t>
            </a:r>
            <a:r>
              <a:rPr lang="en-US" sz="2400" dirty="0" err="1" smtClean="0"/>
              <a:t>infrastruct</a:t>
            </a:r>
            <a:r>
              <a:rPr lang="tr-TR" sz="2400" dirty="0" err="1" smtClean="0"/>
              <a:t>ure</a:t>
            </a:r>
            <a:r>
              <a:rPr lang="tr-TR" sz="2400" dirty="0" smtClean="0"/>
              <a:t>/presence in </a:t>
            </a:r>
            <a:r>
              <a:rPr lang="tr-TR" sz="2400" dirty="0" err="1" smtClean="0"/>
              <a:t>foreign</a:t>
            </a:r>
            <a:r>
              <a:rPr lang="tr-TR" sz="2400" dirty="0" smtClean="0"/>
              <a:t> market</a:t>
            </a:r>
          </a:p>
          <a:p>
            <a:pPr>
              <a:buNone/>
            </a:pPr>
            <a:endParaRPr lang="tr-TR" sz="2400" b="1" dirty="0" smtClean="0"/>
          </a:p>
          <a:p>
            <a:r>
              <a:rPr lang="en-US" sz="2400" b="1" dirty="0" smtClean="0"/>
              <a:t>More access to financing: </a:t>
            </a:r>
            <a:r>
              <a:rPr lang="en-US" sz="2400" dirty="0" smtClean="0"/>
              <a:t>new opportunities for</a:t>
            </a:r>
            <a:r>
              <a:rPr lang="tr-TR" sz="2400" dirty="0" smtClean="0"/>
              <a:t> </a:t>
            </a:r>
            <a:r>
              <a:rPr lang="tr-TR" sz="2400" dirty="0" err="1" smtClean="0"/>
              <a:t>SMEs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obtain</a:t>
            </a:r>
            <a:r>
              <a:rPr lang="tr-TR" sz="2400" dirty="0" smtClean="0"/>
              <a:t> </a:t>
            </a:r>
            <a:r>
              <a:rPr lang="tr-TR" sz="2400" dirty="0" err="1" smtClean="0"/>
              <a:t>funding</a:t>
            </a:r>
            <a:r>
              <a:rPr lang="tr-TR" sz="2400" dirty="0" smtClean="0"/>
              <a:t>.</a:t>
            </a:r>
          </a:p>
          <a:p>
            <a:pPr>
              <a:buNone/>
            </a:pPr>
            <a:endParaRPr lang="tr-TR" sz="2400" b="1" dirty="0" smtClean="0"/>
          </a:p>
          <a:p>
            <a:r>
              <a:rPr lang="en-US" sz="2400" b="1" dirty="0" smtClean="0"/>
              <a:t>Greater access to technology and applications: </a:t>
            </a:r>
            <a:r>
              <a:rPr lang="en-US" sz="2400" dirty="0" smtClean="0"/>
              <a:t>Through cloud services </a:t>
            </a:r>
            <a:r>
              <a:rPr lang="tr-TR" sz="2400" dirty="0" smtClean="0"/>
              <a:t>(</a:t>
            </a:r>
            <a:r>
              <a:rPr lang="tr-TR" sz="2400" dirty="0" err="1" smtClean="0"/>
              <a:t>improved</a:t>
            </a:r>
            <a:r>
              <a:rPr lang="tr-TR" sz="2400" dirty="0" smtClean="0"/>
              <a:t> ICT) </a:t>
            </a:r>
            <a:r>
              <a:rPr lang="en-US" sz="2400" dirty="0" smtClean="0"/>
              <a:t>SMEs can access a wide range of</a:t>
            </a:r>
            <a:r>
              <a:rPr lang="tr-TR" sz="2400" dirty="0" smtClean="0"/>
              <a:t> </a:t>
            </a:r>
            <a:r>
              <a:rPr lang="en-US" sz="2400" dirty="0" smtClean="0"/>
              <a:t>technologies and applications</a:t>
            </a:r>
            <a:r>
              <a:rPr lang="tr-TR" sz="2400" dirty="0" smtClean="0"/>
              <a:t>.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 internet </a:t>
            </a:r>
            <a:r>
              <a:rPr lang="tr-TR" dirty="0" err="1" smtClean="0"/>
              <a:t>less</a:t>
            </a:r>
            <a:r>
              <a:rPr lang="tr-TR" dirty="0" smtClean="0"/>
              <a:t> </a:t>
            </a:r>
            <a:r>
              <a:rPr lang="tr-TR" dirty="0" err="1" smtClean="0"/>
              <a:t>intensively</a:t>
            </a:r>
            <a:endParaRPr lang="tr-TR" dirty="0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8229600" cy="472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838200"/>
          </a:xfrm>
        </p:spPr>
        <p:txBody>
          <a:bodyPr/>
          <a:lstStyle/>
          <a:p>
            <a:pPr algn="ctr"/>
            <a:r>
              <a:rPr lang="tr-TR" sz="3200" b="1" dirty="0" err="1" smtClean="0"/>
              <a:t>Regulatory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environment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and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the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rule</a:t>
            </a:r>
            <a:r>
              <a:rPr lang="tr-TR" sz="3200" b="1" dirty="0" smtClean="0"/>
              <a:t> of </a:t>
            </a:r>
            <a:r>
              <a:rPr lang="tr-TR" sz="3200" b="1" dirty="0" err="1" smtClean="0"/>
              <a:t>law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b="1" i="1" dirty="0" err="1" smtClean="0"/>
              <a:t>GVCs</a:t>
            </a:r>
            <a:r>
              <a:rPr lang="tr-TR" sz="2400" b="1" i="1" dirty="0" smtClean="0"/>
              <a:t> </a:t>
            </a:r>
            <a:r>
              <a:rPr lang="tr-TR" sz="2400" b="1" i="1" dirty="0" err="1" smtClean="0"/>
              <a:t>need</a:t>
            </a:r>
            <a:r>
              <a:rPr lang="tr-TR" sz="2400" b="1" i="1" dirty="0" smtClean="0"/>
              <a:t> FDI </a:t>
            </a:r>
            <a:r>
              <a:rPr lang="tr-TR" sz="2400" b="1" i="1" dirty="0" err="1" smtClean="0"/>
              <a:t>which</a:t>
            </a:r>
            <a:r>
              <a:rPr lang="tr-TR" sz="2400" b="1" i="1" dirty="0" smtClean="0"/>
              <a:t> </a:t>
            </a:r>
            <a:r>
              <a:rPr lang="tr-TR" sz="2400" b="1" i="1" dirty="0" err="1" smtClean="0"/>
              <a:t>needs</a:t>
            </a:r>
            <a:r>
              <a:rPr lang="tr-TR" sz="2400" b="1" i="1" dirty="0" smtClean="0"/>
              <a:t> </a:t>
            </a:r>
            <a:r>
              <a:rPr lang="tr-TR" sz="2400" b="1" i="1" dirty="0" err="1" smtClean="0"/>
              <a:t>good</a:t>
            </a:r>
            <a:r>
              <a:rPr lang="tr-TR" sz="2400" b="1" i="1" dirty="0" smtClean="0"/>
              <a:t> </a:t>
            </a:r>
            <a:r>
              <a:rPr lang="tr-TR" sz="2400" b="1" i="1" dirty="0" err="1" smtClean="0"/>
              <a:t>invetsment</a:t>
            </a:r>
            <a:r>
              <a:rPr lang="tr-TR" sz="2400" b="1" i="1" dirty="0" smtClean="0"/>
              <a:t> </a:t>
            </a:r>
            <a:r>
              <a:rPr lang="tr-TR" sz="2400" b="1" i="1" dirty="0" err="1" smtClean="0"/>
              <a:t>environment</a:t>
            </a:r>
            <a:r>
              <a:rPr lang="tr-TR" sz="2400" b="1" i="1" dirty="0" smtClean="0"/>
              <a:t>:</a:t>
            </a:r>
          </a:p>
          <a:p>
            <a:endParaRPr lang="tr-TR" sz="1000" dirty="0" smtClean="0"/>
          </a:p>
          <a:p>
            <a:r>
              <a:rPr lang="tr-TR" sz="2800" b="1" i="1" dirty="0" err="1" smtClean="0"/>
              <a:t>Doing</a:t>
            </a:r>
            <a:r>
              <a:rPr lang="tr-TR" sz="2800" b="1" i="1" dirty="0" smtClean="0"/>
              <a:t> </a:t>
            </a:r>
            <a:r>
              <a:rPr lang="tr-TR" sz="2800" b="1" i="1" dirty="0" err="1" smtClean="0"/>
              <a:t>Business</a:t>
            </a:r>
            <a:r>
              <a:rPr lang="tr-TR" sz="2800" b="1" i="1" dirty="0" smtClean="0"/>
              <a:t> </a:t>
            </a:r>
            <a:r>
              <a:rPr lang="tr-TR" sz="2800" dirty="0" smtClean="0"/>
              <a:t>in </a:t>
            </a:r>
            <a:r>
              <a:rPr lang="tr-TR" sz="2800" dirty="0" err="1" smtClean="0"/>
              <a:t>Turkey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b="1" i="1" dirty="0" err="1" smtClean="0"/>
              <a:t>Rule</a:t>
            </a:r>
            <a:r>
              <a:rPr lang="tr-TR" sz="2800" b="1" i="1" dirty="0" smtClean="0"/>
              <a:t> of </a:t>
            </a:r>
            <a:r>
              <a:rPr lang="tr-TR" sz="2800" b="1" i="1" dirty="0" err="1" smtClean="0"/>
              <a:t>Law</a:t>
            </a:r>
            <a:r>
              <a:rPr lang="tr-TR" sz="2800" b="1" i="1" dirty="0" smtClean="0"/>
              <a:t> </a:t>
            </a:r>
            <a:r>
              <a:rPr lang="tr-TR" sz="2800" dirty="0" err="1" smtClean="0"/>
              <a:t>index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b="1" i="1" dirty="0" err="1" smtClean="0"/>
              <a:t>World</a:t>
            </a:r>
            <a:r>
              <a:rPr lang="tr-TR" sz="2800" b="1" i="1" dirty="0" smtClean="0"/>
              <a:t> </a:t>
            </a:r>
            <a:r>
              <a:rPr lang="tr-TR" sz="2800" b="1" i="1" dirty="0" err="1" smtClean="0"/>
              <a:t>Governance</a:t>
            </a:r>
            <a:r>
              <a:rPr lang="tr-TR" sz="2800" b="1" i="1" dirty="0" smtClean="0"/>
              <a:t> </a:t>
            </a:r>
            <a:r>
              <a:rPr lang="tr-TR" sz="2800" b="1" i="1" dirty="0" err="1" smtClean="0"/>
              <a:t>Indicators</a:t>
            </a:r>
            <a:endParaRPr lang="tr-TR" sz="2800" b="1" i="1" dirty="0" smtClean="0"/>
          </a:p>
          <a:p>
            <a:endParaRPr lang="tr-TR" sz="2800" b="1" i="1" dirty="0" smtClean="0"/>
          </a:p>
          <a:p>
            <a:r>
              <a:rPr lang="tr-TR" sz="2800" b="1" i="1" dirty="0" smtClean="0"/>
              <a:t>…..</a:t>
            </a:r>
            <a:endParaRPr lang="tr-TR" sz="2800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9811" y="838200"/>
            <a:ext cx="7906948" cy="553998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</a:pPr>
            <a:r>
              <a:rPr lang="tr-TR" sz="3600" dirty="0" err="1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Turkey</a:t>
            </a:r>
            <a:r>
              <a:rPr lang="tr-TR" sz="3600" dirty="0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 </a:t>
            </a:r>
            <a:r>
              <a:rPr lang="tr-TR" sz="3600" dirty="0" err="1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ranked</a:t>
            </a:r>
            <a:r>
              <a:rPr lang="tr-TR" sz="3600" dirty="0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 60-70 </a:t>
            </a:r>
            <a:r>
              <a:rPr lang="tr-TR" sz="3600" dirty="0" err="1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for</a:t>
            </a:r>
            <a:r>
              <a:rPr lang="tr-TR" sz="3600" dirty="0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 </a:t>
            </a:r>
            <a:r>
              <a:rPr lang="tr-TR" sz="3600" dirty="0" err="1" smtClean="0">
                <a:solidFill>
                  <a:schemeClr val="tx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years</a:t>
            </a:r>
            <a:endParaRPr lang="tr-TR" sz="3600" dirty="0">
              <a:solidFill>
                <a:schemeClr val="tx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41273174"/>
              </p:ext>
            </p:extLst>
          </p:nvPr>
        </p:nvGraphicFramePr>
        <p:xfrm>
          <a:off x="459811" y="1905001"/>
          <a:ext cx="7906949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4294967295"/>
          </p:nvPr>
        </p:nvSpPr>
        <p:spPr>
          <a:xfrm>
            <a:off x="6300192" y="6492877"/>
            <a:ext cx="1600200" cy="365125"/>
          </a:xfrm>
          <a:prstGeom prst="rect">
            <a:avLst/>
          </a:prstGeom>
        </p:spPr>
        <p:txBody>
          <a:bodyPr/>
          <a:lstStyle/>
          <a:p>
            <a:fld id="{13AF967F-37FB-49E9-BACA-2CAFCE53F953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9" name="13 Metin kutusu"/>
          <p:cNvSpPr txBox="1"/>
          <p:nvPr/>
        </p:nvSpPr>
        <p:spPr>
          <a:xfrm>
            <a:off x="459811" y="1447800"/>
            <a:ext cx="7906948" cy="4001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r-TR" sz="2000" b="1" dirty="0" err="1" smtClean="0"/>
              <a:t>Doing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Business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Index</a:t>
            </a:r>
            <a:r>
              <a:rPr lang="tr-TR" sz="2000" b="1" dirty="0" smtClean="0"/>
              <a:t>, </a:t>
            </a:r>
            <a:r>
              <a:rPr lang="tr-TR" sz="2000" b="1" dirty="0" err="1" smtClean="0"/>
              <a:t>World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ranking</a:t>
            </a:r>
            <a:r>
              <a:rPr lang="tr-TR" sz="2000" b="1" dirty="0" smtClean="0"/>
              <a:t>, </a:t>
            </a:r>
            <a:r>
              <a:rPr lang="tr-TR" sz="2000" b="1" dirty="0"/>
              <a:t>2009-2019</a:t>
            </a:r>
            <a:endParaRPr lang="en-US" sz="2000" b="1" dirty="0"/>
          </a:p>
        </p:txBody>
      </p:sp>
      <p:sp>
        <p:nvSpPr>
          <p:cNvPr id="6" name="Akış Çizelgesi: Bağlayıcı 5">
            <a:extLst>
              <a:ext uri="{FF2B5EF4-FFF2-40B4-BE49-F238E27FC236}">
                <a16:creationId xmlns:a16="http://schemas.microsoft.com/office/drawing/2014/main" xmlns="" id="{9AAF93E0-2B52-4544-B7DC-6D00ACB9E214}"/>
              </a:ext>
            </a:extLst>
          </p:cNvPr>
          <p:cNvSpPr/>
          <p:nvPr/>
        </p:nvSpPr>
        <p:spPr>
          <a:xfrm>
            <a:off x="7620000" y="4724400"/>
            <a:ext cx="533400" cy="685800"/>
          </a:xfrm>
          <a:prstGeom prst="flowChartConnector">
            <a:avLst/>
          </a:prstGeom>
          <a:noFill/>
          <a:ln w="28575">
            <a:solidFill>
              <a:srgbClr val="C153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xmlns="" id="{AA216F78-0341-4638-9BF0-1D94528A5138}"/>
              </a:ext>
            </a:extLst>
          </p:cNvPr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 smtClean="0"/>
              <a:t>Best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performance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achieved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by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Turkey</a:t>
            </a:r>
            <a:r>
              <a:rPr lang="tr-TR" sz="2000" b="1" dirty="0" smtClean="0"/>
              <a:t> in </a:t>
            </a:r>
            <a:r>
              <a:rPr lang="tr-TR" sz="2000" b="1" dirty="0" err="1" smtClean="0"/>
              <a:t>the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last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decade</a:t>
            </a:r>
            <a:r>
              <a:rPr lang="tr-TR" sz="2000" b="1" dirty="0" smtClean="0"/>
              <a:t>, 2019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5550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46C1B0AE-09EE-4134-8085-7B0B6BB5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54" y="685801"/>
            <a:ext cx="8234945" cy="304800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</a:pPr>
            <a:r>
              <a:rPr lang="tr-TR" sz="2000" dirty="0" err="1" smtClean="0">
                <a:latin typeface="+mn-lt"/>
              </a:rPr>
              <a:t>Action</a:t>
            </a:r>
            <a:r>
              <a:rPr lang="tr-TR" sz="2000" dirty="0" smtClean="0">
                <a:latin typeface="+mn-lt"/>
              </a:rPr>
              <a:t> Plan </a:t>
            </a:r>
            <a:r>
              <a:rPr lang="tr-TR" sz="2000" dirty="0" err="1" smtClean="0">
                <a:latin typeface="+mn-lt"/>
              </a:rPr>
              <a:t>by</a:t>
            </a:r>
            <a:r>
              <a:rPr lang="tr-TR" sz="2000" dirty="0" smtClean="0">
                <a:latin typeface="+mn-lt"/>
              </a:rPr>
              <a:t> 107 </a:t>
            </a:r>
            <a:r>
              <a:rPr lang="tr-TR" sz="2000" dirty="0" err="1" smtClean="0">
                <a:latin typeface="+mn-lt"/>
              </a:rPr>
              <a:t>articles</a:t>
            </a:r>
            <a:endParaRPr lang="tr-TR" sz="2000" dirty="0">
              <a:latin typeface="+mn-lt"/>
            </a:endParaRP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xmlns="" id="{02C93E79-3CC7-4891-90FB-4BBAE30D4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87334517"/>
              </p:ext>
            </p:extLst>
          </p:nvPr>
        </p:nvGraphicFramePr>
        <p:xfrm>
          <a:off x="7" y="984744"/>
          <a:ext cx="9143996" cy="59293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1676399">
                  <a:extLst>
                    <a:ext uri="{9D8B030D-6E8A-4147-A177-3AD203B41FA5}">
                      <a16:colId xmlns:a16="http://schemas.microsoft.com/office/drawing/2014/main" xmlns="" val="212495995"/>
                    </a:ext>
                  </a:extLst>
                </a:gridCol>
                <a:gridCol w="666326">
                  <a:extLst>
                    <a:ext uri="{9D8B030D-6E8A-4147-A177-3AD203B41FA5}">
                      <a16:colId xmlns:a16="http://schemas.microsoft.com/office/drawing/2014/main" xmlns="" val="2659464398"/>
                    </a:ext>
                  </a:extLst>
                </a:gridCol>
                <a:gridCol w="666326">
                  <a:extLst>
                    <a:ext uri="{9D8B030D-6E8A-4147-A177-3AD203B41FA5}">
                      <a16:colId xmlns:a16="http://schemas.microsoft.com/office/drawing/2014/main" xmlns="" val="4253665716"/>
                    </a:ext>
                  </a:extLst>
                </a:gridCol>
                <a:gridCol w="800942">
                  <a:extLst>
                    <a:ext uri="{9D8B030D-6E8A-4147-A177-3AD203B41FA5}">
                      <a16:colId xmlns:a16="http://schemas.microsoft.com/office/drawing/2014/main" xmlns="" val="327946591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149549272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xmlns="" val="2352646230"/>
                    </a:ext>
                  </a:extLst>
                </a:gridCol>
                <a:gridCol w="568962">
                  <a:extLst>
                    <a:ext uri="{9D8B030D-6E8A-4147-A177-3AD203B41FA5}">
                      <a16:colId xmlns:a16="http://schemas.microsoft.com/office/drawing/2014/main" xmlns="" val="1785777467"/>
                    </a:ext>
                  </a:extLst>
                </a:gridCol>
                <a:gridCol w="574038">
                  <a:extLst>
                    <a:ext uri="{9D8B030D-6E8A-4147-A177-3AD203B41FA5}">
                      <a16:colId xmlns:a16="http://schemas.microsoft.com/office/drawing/2014/main" xmlns="" val="3915099781"/>
                    </a:ext>
                  </a:extLst>
                </a:gridCol>
                <a:gridCol w="758614">
                  <a:extLst>
                    <a:ext uri="{9D8B030D-6E8A-4147-A177-3AD203B41FA5}">
                      <a16:colId xmlns:a16="http://schemas.microsoft.com/office/drawing/2014/main" xmlns="" val="319331297"/>
                    </a:ext>
                  </a:extLst>
                </a:gridCol>
                <a:gridCol w="765386">
                  <a:extLst>
                    <a:ext uri="{9D8B030D-6E8A-4147-A177-3AD203B41FA5}">
                      <a16:colId xmlns:a16="http://schemas.microsoft.com/office/drawing/2014/main" xmlns="" val="2390695674"/>
                    </a:ext>
                  </a:extLst>
                </a:gridCol>
                <a:gridCol w="413119">
                  <a:extLst>
                    <a:ext uri="{9D8B030D-6E8A-4147-A177-3AD203B41FA5}">
                      <a16:colId xmlns:a16="http://schemas.microsoft.com/office/drawing/2014/main" xmlns="" val="3760641493"/>
                    </a:ext>
                  </a:extLst>
                </a:gridCol>
                <a:gridCol w="958484">
                  <a:extLst>
                    <a:ext uri="{9D8B030D-6E8A-4147-A177-3AD203B41FA5}">
                      <a16:colId xmlns:a16="http://schemas.microsoft.com/office/drawing/2014/main" xmlns="" val="686110159"/>
                    </a:ext>
                  </a:extLst>
                </a:gridCol>
              </a:tblGrid>
              <a:tr h="548888"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b="1" kern="1200" dirty="0" smtClean="0">
                          <a:solidFill>
                            <a:srgbClr val="FF0000"/>
                          </a:solidFill>
                          <a:effectLst/>
                        </a:rPr>
                        <a:t>COORDINATION COUNCIL FOR THE IMPROVEMENT OF INVESTMENT ENVIRONMENT (YOİKK )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b="1" kern="1200" dirty="0" smtClean="0">
                          <a:solidFill>
                            <a:srgbClr val="FF0000"/>
                          </a:solidFill>
                          <a:effectLst/>
                        </a:rPr>
                        <a:t>2017-2018</a:t>
                      </a:r>
                      <a:r>
                        <a:rPr lang="tr-TR" sz="1200" b="1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ACTION PLAN TABLE BY INDICATORS  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5833911"/>
                  </a:ext>
                </a:extLst>
              </a:tr>
              <a:tr h="506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kern="1200" dirty="0" smtClean="0">
                          <a:effectLst/>
                        </a:rPr>
                        <a:t>MINISTRY/INDICATOR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kern="1200" dirty="0" err="1" smtClean="0">
                          <a:effectLst/>
                          <a:latin typeface="+mj-lt"/>
                        </a:rPr>
                        <a:t>Starting</a:t>
                      </a:r>
                      <a:r>
                        <a:rPr lang="tr-TR" sz="1050" b="0" kern="120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tr-TR" sz="1050" b="0" kern="1200" dirty="0" err="1" smtClean="0">
                          <a:effectLst/>
                          <a:latin typeface="+mj-lt"/>
                        </a:rPr>
                        <a:t>business</a:t>
                      </a:r>
                      <a:r>
                        <a:rPr lang="tr-TR" sz="1050" b="0" kern="1200" dirty="0" smtClean="0">
                          <a:effectLst/>
                          <a:latin typeface="+mj-lt"/>
                        </a:rPr>
                        <a:t> 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dirty="0" err="1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Construction</a:t>
                      </a:r>
                      <a:r>
                        <a:rPr lang="tr-TR" sz="1050" b="0" baseline="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tr-TR" sz="1050" b="0" baseline="0" dirty="0" err="1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permits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dirty="0" err="1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Getting</a:t>
                      </a:r>
                      <a:r>
                        <a:rPr lang="tr-TR" sz="1050" b="0" baseline="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tr-TR" sz="1050" b="0" baseline="0" dirty="0" err="1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electricity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kern="1200" dirty="0" err="1" smtClean="0">
                          <a:effectLst/>
                          <a:latin typeface="+mj-lt"/>
                          <a:ea typeface="+mn-ea"/>
                        </a:rPr>
                        <a:t>Registering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  <a:ea typeface="+mn-ea"/>
                        </a:rPr>
                        <a:t> </a:t>
                      </a:r>
                      <a:r>
                        <a:rPr lang="tr-TR" sz="1050" b="0" kern="1200" baseline="0" dirty="0" err="1" smtClean="0">
                          <a:effectLst/>
                          <a:latin typeface="+mj-lt"/>
                          <a:ea typeface="+mn-ea"/>
                        </a:rPr>
                        <a:t>property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kern="1200" dirty="0" err="1" smtClean="0">
                          <a:effectLst/>
                          <a:latin typeface="+mj-lt"/>
                          <a:ea typeface="+mn-ea"/>
                        </a:rPr>
                        <a:t>Paying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  <a:ea typeface="+mn-ea"/>
                        </a:rPr>
                        <a:t> </a:t>
                      </a:r>
                      <a:r>
                        <a:rPr lang="tr-TR" sz="1050" b="0" kern="1200" baseline="0" dirty="0" err="1" smtClean="0">
                          <a:effectLst/>
                          <a:latin typeface="+mj-lt"/>
                          <a:ea typeface="+mn-ea"/>
                        </a:rPr>
                        <a:t>taxes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kern="1200" dirty="0" err="1" smtClean="0">
                          <a:effectLst/>
                          <a:latin typeface="+mj-lt"/>
                          <a:ea typeface="+mn-ea"/>
                        </a:rPr>
                        <a:t>Trading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  <a:ea typeface="+mn-ea"/>
                        </a:rPr>
                        <a:t> </a:t>
                      </a:r>
                      <a:r>
                        <a:rPr lang="tr-TR" sz="1050" b="0" kern="1200" baseline="0" dirty="0" err="1" smtClean="0">
                          <a:effectLst/>
                          <a:latin typeface="+mj-lt"/>
                          <a:ea typeface="+mn-ea"/>
                        </a:rPr>
                        <a:t>accross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  <a:ea typeface="+mn-ea"/>
                        </a:rPr>
                        <a:t> </a:t>
                      </a:r>
                      <a:r>
                        <a:rPr lang="tr-TR" sz="1050" b="0" kern="1200" baseline="0" dirty="0" err="1" smtClean="0">
                          <a:effectLst/>
                          <a:latin typeface="+mj-lt"/>
                          <a:ea typeface="+mn-ea"/>
                        </a:rPr>
                        <a:t>borders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kern="1200" dirty="0" err="1" smtClean="0">
                          <a:effectLst/>
                          <a:latin typeface="+mj-lt"/>
                          <a:ea typeface="+mn-ea"/>
                        </a:rPr>
                        <a:t>Getting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  <a:ea typeface="+mn-ea"/>
                        </a:rPr>
                        <a:t> </a:t>
                      </a:r>
                      <a:r>
                        <a:rPr lang="tr-TR" sz="1050" b="0" kern="1200" baseline="0" dirty="0" err="1" smtClean="0">
                          <a:effectLst/>
                          <a:latin typeface="+mj-lt"/>
                          <a:ea typeface="+mn-ea"/>
                        </a:rPr>
                        <a:t>credit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dirty="0" err="1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Enforcing</a:t>
                      </a:r>
                      <a:r>
                        <a:rPr lang="tr-TR" sz="1050" b="0" baseline="0" dirty="0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tr-TR" sz="1050" b="0" baseline="0" dirty="0" err="1" smtClean="0">
                          <a:effectLst/>
                          <a:latin typeface="+mj-lt"/>
                          <a:ea typeface="Calibri" panose="020F0502020204030204" pitchFamily="34" charset="0"/>
                        </a:rPr>
                        <a:t>contracts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50" b="0" kern="1200" dirty="0" err="1" smtClean="0">
                          <a:effectLst/>
                          <a:latin typeface="+mj-lt"/>
                        </a:rPr>
                        <a:t>Resolving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tr-TR" sz="1050" b="0" kern="1200" baseline="0" dirty="0" err="1" smtClean="0">
                          <a:effectLst/>
                          <a:latin typeface="+mj-lt"/>
                        </a:rPr>
                        <a:t>insolvency</a:t>
                      </a:r>
                      <a:r>
                        <a:rPr lang="tr-TR" sz="1050" b="0" kern="1200" baseline="0" dirty="0" smtClean="0">
                          <a:effectLst/>
                          <a:latin typeface="+mj-lt"/>
                        </a:rPr>
                        <a:t> </a:t>
                      </a:r>
                      <a:endParaRPr lang="tr-TR" sz="1050" b="0" dirty="0" smtClean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050" b="0" kern="1200" dirty="0" smtClean="0">
                          <a:effectLst/>
                          <a:latin typeface="+mj-lt"/>
                          <a:ea typeface="+mn-ea"/>
                        </a:rPr>
                        <a:t>STK</a:t>
                      </a:r>
                      <a:endParaRPr lang="tr-TR" sz="1050" b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1400" kern="1200" dirty="0" smtClean="0">
                          <a:effectLst/>
                        </a:rPr>
                        <a:t>TOTAL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033262664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JUSTICE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4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10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-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16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2077297551"/>
                  </a:ext>
                </a:extLst>
              </a:tr>
              <a:tr h="380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SCIENCE, INDUSTRY AND TECHNOLOGY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3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3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766725152"/>
                  </a:ext>
                </a:extLst>
              </a:tr>
              <a:tr h="380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LABOUR AND SOCIAL SECURİTY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1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6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10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3552047478"/>
                  </a:ext>
                </a:extLst>
              </a:tr>
              <a:tr h="380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ENVIRONMENT AND URBAN AFFAIRS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8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6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-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14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4081873941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ECONOMY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2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913406142"/>
                  </a:ext>
                </a:extLst>
              </a:tr>
              <a:tr h="365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ENERGY AND NATURAL</a:t>
                      </a:r>
                      <a:r>
                        <a:rPr lang="tr-TR" sz="1050" kern="1200" baseline="0" dirty="0" smtClean="0">
                          <a:effectLst/>
                        </a:rPr>
                        <a:t> RESOURCES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2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4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314091572"/>
                  </a:ext>
                </a:extLst>
              </a:tr>
              <a:tr h="380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FOOD,</a:t>
                      </a:r>
                      <a:r>
                        <a:rPr lang="tr-TR" sz="1050" kern="1200" baseline="0" dirty="0" smtClean="0">
                          <a:effectLst/>
                          <a:latin typeface="+mn-lt"/>
                          <a:ea typeface="+mn-ea"/>
                        </a:rPr>
                        <a:t> AGRICULTURE AND LIVESTOCK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1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2247141789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CUSTOMS</a:t>
                      </a:r>
                      <a:r>
                        <a:rPr lang="tr-TR" sz="1050" kern="1200" baseline="0" dirty="0" smtClean="0">
                          <a:effectLst/>
                          <a:latin typeface="+mn-lt"/>
                          <a:ea typeface="+mn-ea"/>
                        </a:rPr>
                        <a:t> AND TRADE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7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8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2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5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3792986483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HOME</a:t>
                      </a:r>
                      <a:r>
                        <a:rPr lang="tr-TR" sz="1050" kern="1200" baseline="0" dirty="0" smtClean="0">
                          <a:effectLst/>
                          <a:latin typeface="+mn-lt"/>
                          <a:ea typeface="+mn-ea"/>
                        </a:rPr>
                        <a:t> AFFAIRS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9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-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650582963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DEVELOPMENT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1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2211718942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FINANCE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1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6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6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16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513534794"/>
                  </a:ext>
                </a:extLst>
              </a:tr>
              <a:tr h="380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TRANSPORT.</a:t>
                      </a:r>
                      <a:r>
                        <a:rPr lang="tr-TR" sz="1050" kern="1200" baseline="0" dirty="0" smtClean="0">
                          <a:effectLst/>
                          <a:latin typeface="+mn-lt"/>
                          <a:ea typeface="+mn-ea"/>
                        </a:rPr>
                        <a:t> AND COMMUNICATION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3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1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4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501059038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  <a:latin typeface="+mn-lt"/>
                          <a:ea typeface="+mn-ea"/>
                        </a:rPr>
                        <a:t>TREASURY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>
                          <a:effectLst/>
                        </a:rPr>
                        <a:t> 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>
                          <a:effectLst/>
                        </a:rPr>
                        <a:t> 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1321832363"/>
                  </a:ext>
                </a:extLst>
              </a:tr>
              <a:tr h="28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TBB Risk </a:t>
                      </a:r>
                      <a:r>
                        <a:rPr lang="tr-TR" sz="1050" kern="1200" dirty="0" smtClean="0">
                          <a:effectLst/>
                        </a:rPr>
                        <a:t>C.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-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747675223"/>
                  </a:ext>
                </a:extLst>
              </a:tr>
              <a:tr h="269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TOTAL*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10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20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>
                          <a:effectLst/>
                        </a:rPr>
                        <a:t>3</a:t>
                      </a:r>
                      <a:endParaRPr lang="tr-TR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6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8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11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6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5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>
                          <a:effectLst/>
                        </a:rPr>
                        <a:t>10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kern="1200" dirty="0" smtClean="0">
                          <a:effectLst/>
                        </a:rPr>
                        <a:t>28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50" dirty="0" smtClean="0">
                          <a:effectLst/>
                        </a:rPr>
                        <a:t>107</a:t>
                      </a:r>
                      <a:endParaRPr lang="tr-TR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221" marR="45221" marT="9421" marB="0" anchor="ctr"/>
                </a:tc>
                <a:extLst>
                  <a:ext uri="{0D108BD9-81ED-4DB2-BD59-A6C34878D82A}">
                    <a16:rowId xmlns:a16="http://schemas.microsoft.com/office/drawing/2014/main" xmlns="" val="3405179373"/>
                  </a:ext>
                </a:extLst>
              </a:tr>
            </a:tbl>
          </a:graphicData>
        </a:graphic>
      </p:graphicFrame>
      <p:sp>
        <p:nvSpPr>
          <p:cNvPr id="4" name="3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6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xmlns="" id="{34175FDB-2B3A-4C19-A158-570204836AEF}"/>
              </a:ext>
            </a:extLst>
          </p:cNvPr>
          <p:cNvSpPr/>
          <p:nvPr/>
        </p:nvSpPr>
        <p:spPr>
          <a:xfrm>
            <a:off x="0" y="6246051"/>
            <a:ext cx="9144000" cy="636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 smtClean="0"/>
              <a:t>Turkey</a:t>
            </a:r>
            <a:r>
              <a:rPr lang="tr-TR" sz="2400" b="1" dirty="0" smtClean="0"/>
              <a:t> is </a:t>
            </a:r>
            <a:r>
              <a:rPr lang="tr-TR" sz="2400" b="1" dirty="0" err="1" smtClean="0"/>
              <a:t>among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10 </a:t>
            </a:r>
            <a:r>
              <a:rPr lang="tr-TR" sz="2400" b="1" dirty="0" err="1" smtClean="0"/>
              <a:t>most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improved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economy</a:t>
            </a:r>
            <a:r>
              <a:rPr lang="tr-TR" sz="2400" b="1" dirty="0" smtClean="0"/>
              <a:t> in DB </a:t>
            </a:r>
            <a:endParaRPr lang="tr-TR" sz="2400" b="1" dirty="0"/>
          </a:p>
        </p:txBody>
      </p:sp>
      <p:sp>
        <p:nvSpPr>
          <p:cNvPr id="2" name="Unvan 1">
            <a:extLst>
              <a:ext uri="{FF2B5EF4-FFF2-40B4-BE49-F238E27FC236}">
                <a16:creationId xmlns:a16="http://schemas.microsoft.com/office/drawing/2014/main" xmlns="" id="{1B4D48C1-0B4F-48F0-9C77-B7545B51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59" y="762000"/>
            <a:ext cx="7063050" cy="492443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</a:pPr>
            <a:r>
              <a:rPr lang="tr-TR" sz="3200" dirty="0" err="1" smtClean="0">
                <a:latin typeface="+mn-lt"/>
              </a:rPr>
              <a:t>Getting</a:t>
            </a:r>
            <a:r>
              <a:rPr lang="tr-TR" sz="3200" dirty="0" smtClean="0">
                <a:latin typeface="+mn-lt"/>
              </a:rPr>
              <a:t> </a:t>
            </a:r>
            <a:r>
              <a:rPr lang="tr-TR" sz="3200" dirty="0" err="1" smtClean="0">
                <a:latin typeface="+mn-lt"/>
              </a:rPr>
              <a:t>better</a:t>
            </a:r>
            <a:r>
              <a:rPr lang="tr-TR" sz="3200" dirty="0" smtClean="0">
                <a:latin typeface="+mn-lt"/>
              </a:rPr>
              <a:t> in </a:t>
            </a:r>
            <a:r>
              <a:rPr lang="tr-TR" sz="3200" dirty="0" err="1" smtClean="0">
                <a:latin typeface="+mn-lt"/>
              </a:rPr>
              <a:t>Doing</a:t>
            </a:r>
            <a:r>
              <a:rPr lang="tr-TR" sz="3200" dirty="0" smtClean="0">
                <a:latin typeface="+mn-lt"/>
              </a:rPr>
              <a:t> </a:t>
            </a:r>
            <a:r>
              <a:rPr lang="tr-TR" sz="3200" dirty="0" err="1" smtClean="0">
                <a:latin typeface="+mn-lt"/>
              </a:rPr>
              <a:t>Business</a:t>
            </a:r>
            <a:r>
              <a:rPr lang="tr-TR" sz="3200" dirty="0" smtClean="0">
                <a:latin typeface="+mn-lt"/>
              </a:rPr>
              <a:t> </a:t>
            </a:r>
            <a:r>
              <a:rPr lang="tr-TR" sz="3200" dirty="0" err="1" smtClean="0">
                <a:latin typeface="+mn-lt"/>
              </a:rPr>
              <a:t>index</a:t>
            </a:r>
            <a:endParaRPr lang="tr-TR" sz="3200" dirty="0">
              <a:latin typeface="+mn-lt"/>
            </a:endParaRP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xmlns="" id="{08246325-762E-408F-8445-BCBD9652F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6967535"/>
              </p:ext>
            </p:extLst>
          </p:nvPr>
        </p:nvGraphicFramePr>
        <p:xfrm>
          <a:off x="838202" y="1295827"/>
          <a:ext cx="7619997" cy="4735224"/>
        </p:xfrm>
        <a:graphic>
          <a:graphicData uri="http://schemas.openxmlformats.org/drawingml/2006/table">
            <a:tbl>
              <a:tblPr firstRow="1" firstCol="1" lastRow="1" bandRow="1">
                <a:tableStyleId>{9DCAF9ED-07DC-4A11-8D7F-57B35C25682E}</a:tableStyleId>
              </a:tblPr>
              <a:tblGrid>
                <a:gridCol w="3489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69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69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6919">
                  <a:extLst>
                    <a:ext uri="{9D8B030D-6E8A-4147-A177-3AD203B41FA5}">
                      <a16:colId xmlns:a16="http://schemas.microsoft.com/office/drawing/2014/main" xmlns="" val="2927013577"/>
                    </a:ext>
                  </a:extLst>
                </a:gridCol>
              </a:tblGrid>
              <a:tr h="394602"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noProof="0" dirty="0">
                          <a:effectLst/>
                        </a:rPr>
                        <a:t>DB 201</a:t>
                      </a:r>
                      <a:r>
                        <a:rPr lang="tr-TR" sz="1600" u="none" strike="noStrike" noProof="0" dirty="0">
                          <a:effectLst/>
                        </a:rPr>
                        <a:t>8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noProof="0" dirty="0">
                          <a:effectLst/>
                        </a:rPr>
                        <a:t>DB 201</a:t>
                      </a:r>
                      <a:r>
                        <a:rPr lang="tr-TR" sz="1600" u="none" strike="noStrike" noProof="0" dirty="0">
                          <a:effectLst/>
                        </a:rPr>
                        <a:t>9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u="none" strike="noStrike" noProof="0" dirty="0" err="1" smtClean="0">
                          <a:effectLst/>
                        </a:rPr>
                        <a:t>Change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Starting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a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business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8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Dealing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with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construction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permits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8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+37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Getting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electricity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-5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Registering</a:t>
                      </a:r>
                      <a:r>
                        <a:rPr lang="tr-TR" sz="18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property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8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Getting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credit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7144" marR="7144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7144" marR="7144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8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+45</a:t>
                      </a:r>
                    </a:p>
                  </a:txBody>
                  <a:tcPr marL="7144" marR="128588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Protecting</a:t>
                      </a:r>
                      <a:r>
                        <a:rPr lang="tr-TR" sz="18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minority</a:t>
                      </a:r>
                      <a:r>
                        <a:rPr lang="tr-TR" sz="18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investors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-6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Paying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taxes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+8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Trading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accross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borders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7144" marR="7144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7144" marR="7144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+29</a:t>
                      </a:r>
                    </a:p>
                  </a:txBody>
                  <a:tcPr marL="7144" marR="128588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tr-TR" sz="18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Enforcing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contracts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+11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Resolving</a:t>
                      </a:r>
                      <a:r>
                        <a:rPr lang="tr-TR" sz="18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800" b="1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insolvency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+30</a:t>
                      </a:r>
                    </a:p>
                  </a:txBody>
                  <a:tcPr marL="7144" marR="128588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4602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tr-TR" sz="1800" b="1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Overall</a:t>
                      </a:r>
                      <a:r>
                        <a:rPr lang="tr-TR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tr-TR" sz="1800" b="1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ranking</a:t>
                      </a:r>
                      <a:r>
                        <a:rPr lang="tr-TR" sz="18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+17</a:t>
                      </a:r>
                    </a:p>
                  </a:txBody>
                  <a:tcPr marL="7144" marR="7144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137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Rule</a:t>
            </a:r>
            <a:r>
              <a:rPr lang="tr-TR" dirty="0" smtClean="0"/>
              <a:t> of </a:t>
            </a:r>
            <a:r>
              <a:rPr lang="tr-TR" dirty="0" err="1" smtClean="0"/>
              <a:t>Law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tech</a:t>
            </a:r>
            <a:r>
              <a:rPr lang="tr-TR" dirty="0" smtClean="0"/>
              <a:t> FDI is </a:t>
            </a:r>
            <a:r>
              <a:rPr lang="tr-TR" dirty="0" err="1" smtClean="0"/>
              <a:t>needed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bring</a:t>
            </a:r>
            <a:r>
              <a:rPr lang="tr-TR" dirty="0" smtClean="0"/>
              <a:t> </a:t>
            </a:r>
            <a:r>
              <a:rPr lang="tr-TR" dirty="0" err="1" smtClean="0"/>
              <a:t>positive</a:t>
            </a:r>
            <a:r>
              <a:rPr lang="tr-TR" dirty="0" smtClean="0"/>
              <a:t> </a:t>
            </a:r>
            <a:r>
              <a:rPr lang="tr-TR" dirty="0" err="1" smtClean="0"/>
              <a:t>spillovers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productivity</a:t>
            </a:r>
            <a:r>
              <a:rPr lang="tr-TR" dirty="0" smtClean="0"/>
              <a:t>, </a:t>
            </a:r>
            <a:r>
              <a:rPr lang="tr-TR" dirty="0" err="1" smtClean="0"/>
              <a:t>technology</a:t>
            </a:r>
            <a:r>
              <a:rPr lang="tr-TR" dirty="0" smtClean="0"/>
              <a:t>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Turkish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integrate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</a:t>
            </a:r>
            <a:r>
              <a:rPr lang="tr-TR" dirty="0" err="1" smtClean="0"/>
              <a:t>GVCs</a:t>
            </a:r>
            <a:r>
              <a:rPr lang="tr-TR" dirty="0" smtClean="0"/>
              <a:t>. </a:t>
            </a:r>
          </a:p>
          <a:p>
            <a:endParaRPr lang="tr-TR" dirty="0" smtClean="0"/>
          </a:p>
          <a:p>
            <a:r>
              <a:rPr lang="tr-TR" dirty="0" smtClean="0"/>
              <a:t>…. but </a:t>
            </a:r>
            <a:r>
              <a:rPr lang="tr-TR" dirty="0" err="1" smtClean="0"/>
              <a:t>this</a:t>
            </a:r>
            <a:r>
              <a:rPr lang="tr-TR" dirty="0" smtClean="0"/>
              <a:t> is </a:t>
            </a:r>
            <a:r>
              <a:rPr lang="tr-TR" dirty="0" err="1" smtClean="0"/>
              <a:t>possible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means</a:t>
            </a:r>
            <a:r>
              <a:rPr lang="tr-TR" dirty="0" smtClean="0"/>
              <a:t> of </a:t>
            </a:r>
          </a:p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err="1" smtClean="0"/>
              <a:t>more</a:t>
            </a:r>
            <a:r>
              <a:rPr lang="tr-TR" b="1" dirty="0" smtClean="0"/>
              <a:t> </a:t>
            </a:r>
            <a:r>
              <a:rPr lang="tr-TR" b="1" dirty="0" err="1" smtClean="0"/>
              <a:t>stability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21506" name="think-cell Slide" r:id="rId4" imgW="360" imgH="360" progId="">
              <p:embed/>
            </p:oleObj>
          </a:graphicData>
        </a:graphic>
      </p:graphicFrame>
      <p:sp>
        <p:nvSpPr>
          <p:cNvPr id="3" name="Dikdörtgen 2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764704"/>
            <a:ext cx="8534400" cy="838200"/>
          </a:xfrm>
        </p:spPr>
        <p:txBody>
          <a:bodyPr/>
          <a:lstStyle/>
          <a:p>
            <a:pPr algn="ctr"/>
            <a:r>
              <a:rPr lang="tr-TR" sz="2000" dirty="0" err="1" smtClean="0"/>
              <a:t>Needs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improve</a:t>
            </a:r>
            <a:r>
              <a:rPr lang="tr-TR" sz="2000" dirty="0" smtClean="0"/>
              <a:t> in </a:t>
            </a:r>
            <a:r>
              <a:rPr lang="tr-TR" sz="2000" b="1" dirty="0" err="1" smtClean="0"/>
              <a:t>Rule</a:t>
            </a:r>
            <a:r>
              <a:rPr lang="tr-TR" sz="2000" b="1" dirty="0" smtClean="0"/>
              <a:t> of </a:t>
            </a:r>
            <a:r>
              <a:rPr lang="tr-TR" sz="2000" b="1" dirty="0" err="1" smtClean="0"/>
              <a:t>Law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index</a:t>
            </a:r>
            <a:endParaRPr lang="en-US" sz="20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Slide </a:t>
            </a:r>
            <a:fld id="{4671AB6C-D4B8-4F11-8867-B5C2B23781F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9" name="Metin kutusu 121"/>
          <p:cNvSpPr txBox="1"/>
          <p:nvPr/>
        </p:nvSpPr>
        <p:spPr>
          <a:xfrm>
            <a:off x="1" y="1739032"/>
            <a:ext cx="9143999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Turkey’s Rule of Law Index indicators, 2012 &amp; 201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9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graphicFrame>
        <p:nvGraphicFramePr>
          <p:cNvPr id="13" name="Tablo 12"/>
          <p:cNvGraphicFramePr>
            <a:graphicFrameLocks noGrp="1"/>
          </p:cNvGraphicFramePr>
          <p:nvPr>
            <p:extLst/>
          </p:nvPr>
        </p:nvGraphicFramePr>
        <p:xfrm>
          <a:off x="5725963" y="2502299"/>
          <a:ext cx="3214837" cy="3794668"/>
        </p:xfrm>
        <a:graphic>
          <a:graphicData uri="http://schemas.openxmlformats.org/drawingml/2006/table">
            <a:tbl>
              <a:tblPr/>
              <a:tblGrid>
                <a:gridCol w="2078032">
                  <a:extLst>
                    <a:ext uri="{9D8B030D-6E8A-4147-A177-3AD203B41FA5}">
                      <a16:colId xmlns:a16="http://schemas.microsoft.com/office/drawing/2014/main" xmlns="" val="4046015857"/>
                    </a:ext>
                  </a:extLst>
                </a:gridCol>
                <a:gridCol w="1136805">
                  <a:extLst>
                    <a:ext uri="{9D8B030D-6E8A-4147-A177-3AD203B41FA5}">
                      <a16:colId xmlns:a16="http://schemas.microsoft.com/office/drawing/2014/main" xmlns="" val="3447922222"/>
                    </a:ext>
                  </a:extLst>
                </a:gridCol>
              </a:tblGrid>
              <a:tr h="3966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WJP Rule Of Law Index Factors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Ranking</a:t>
                      </a:r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2019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647355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Constraints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on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Government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Powers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123/126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5217192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Absence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of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Corruption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6507820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Open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Government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2450177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Fundamental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Rights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122/126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5708434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and Security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0903162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Regulatory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Enforcement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106/126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2777984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Justice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7154283"/>
                  </a:ext>
                </a:extLst>
              </a:tr>
              <a:tr h="400944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Criminal</a:t>
                      </a:r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Justice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85/126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3858355"/>
                  </a:ext>
                </a:extLst>
              </a:tr>
            </a:tbl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/>
          </p:nvPr>
        </p:nvGraphicFramePr>
        <p:xfrm>
          <a:off x="101600" y="2313219"/>
          <a:ext cx="5549899" cy="3858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Metin kutusu 11"/>
          <p:cNvSpPr txBox="1"/>
          <p:nvPr/>
        </p:nvSpPr>
        <p:spPr>
          <a:xfrm>
            <a:off x="0" y="6373167"/>
            <a:ext cx="874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Source: 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World </a:t>
            </a:r>
            <a:r>
              <a:rPr lang="tr-TR" sz="1200" dirty="0" err="1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Justice</a:t>
            </a:r>
            <a:r>
              <a:rPr lang="tr-TR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Project</a:t>
            </a:r>
            <a:r>
              <a:rPr lang="en-US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TEPAV calculations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(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unweighted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average</a:t>
            </a:r>
            <a:r>
              <a:rPr lang="tr-TR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err="1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Note</a:t>
            </a:r>
            <a:r>
              <a:rPr lang="tr-TR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: Outer </a:t>
            </a:r>
            <a:r>
              <a:rPr lang="tr-TR" sz="1200" dirty="0" err="1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side</a:t>
            </a:r>
            <a:r>
              <a:rPr lang="tr-TR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represents</a:t>
            </a:r>
            <a:r>
              <a:rPr lang="tr-TR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higher</a:t>
            </a:r>
            <a:r>
              <a:rPr lang="tr-TR" sz="1200" dirty="0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score</a:t>
            </a:r>
            <a:endParaRPr lang="en-US" sz="1200" dirty="0">
              <a:solidFill>
                <a:srgbClr val="000000"/>
              </a:solidFill>
              <a:latin typeface="Tahom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30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20482" name="think-cell Slide" r:id="rId4" imgW="360" imgH="360" progId="">
              <p:embed/>
            </p:oleObj>
          </a:graphicData>
        </a:graphic>
      </p:graphicFrame>
      <p:sp>
        <p:nvSpPr>
          <p:cNvPr id="3" name="Dikdörtgen 2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2800" b="1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938808"/>
            <a:ext cx="8534400" cy="445492"/>
          </a:xfrm>
        </p:spPr>
        <p:txBody>
          <a:bodyPr>
            <a:noAutofit/>
          </a:bodyPr>
          <a:lstStyle/>
          <a:p>
            <a:r>
              <a:rPr lang="tr-TR" sz="2800" b="1" dirty="0" err="1"/>
              <a:t>Turkey</a:t>
            </a:r>
            <a:r>
              <a:rPr lang="tr-TR" sz="2800" b="1" dirty="0"/>
              <a:t> </a:t>
            </a:r>
            <a:r>
              <a:rPr lang="tr-TR" sz="2800" b="1" dirty="0" err="1"/>
              <a:t>needs</a:t>
            </a:r>
            <a:r>
              <a:rPr lang="tr-TR" sz="2800" b="1" dirty="0"/>
              <a:t>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decide</a:t>
            </a:r>
            <a:r>
              <a:rPr lang="tr-TR" sz="2800" b="1" dirty="0"/>
              <a:t> </a:t>
            </a:r>
            <a:r>
              <a:rPr lang="tr-TR" sz="2800" b="1" dirty="0" err="1"/>
              <a:t>where</a:t>
            </a:r>
            <a:r>
              <a:rPr lang="tr-TR" sz="2800" b="1" dirty="0"/>
              <a:t> it </a:t>
            </a:r>
            <a:r>
              <a:rPr lang="tr-TR" sz="2800" b="1" dirty="0" err="1"/>
              <a:t>stands</a:t>
            </a:r>
            <a:endParaRPr lang="tr-TR" sz="2800" b="1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latin typeface="Tahoma"/>
              </a:rPr>
              <a:t>Sl</a:t>
            </a:r>
            <a:r>
              <a:rPr lang="tr-TR" dirty="0">
                <a:latin typeface="Tahoma"/>
              </a:rPr>
              <a:t>ide</a:t>
            </a:r>
            <a:r>
              <a:rPr lang="en-US" dirty="0">
                <a:latin typeface="Tahoma"/>
              </a:rPr>
              <a:t> </a:t>
            </a:r>
            <a:fld id="{60780644-812F-4C90-B0FA-E250724826EC}" type="slidenum">
              <a:rPr lang="en-US">
                <a:latin typeface="Tahoma"/>
              </a:rPr>
              <a:pPr>
                <a:defRPr/>
              </a:pPr>
              <a:t>22</a:t>
            </a:fld>
            <a:endParaRPr lang="en-US" dirty="0">
              <a:latin typeface="Tahoma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0" y="6373169"/>
            <a:ext cx="874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Source: 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World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Governance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Indicator</a:t>
            </a:r>
            <a:r>
              <a:rPr lang="en-US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s, TEPAV calculations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(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unweighted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average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Note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: Outer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side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represents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higher</a:t>
            </a:r>
            <a:r>
              <a:rPr lang="tr-TR" sz="1200" dirty="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tr-TR" sz="1200" dirty="0" err="1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score</a:t>
            </a:r>
            <a:endParaRPr lang="en-US" sz="1200" dirty="0">
              <a:solidFill>
                <a:srgbClr val="000000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-30796" y="1524000"/>
            <a:ext cx="9180512" cy="4445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tr-TR" sz="1800" b="1" kern="0" dirty="0" smtClean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WB  </a:t>
            </a:r>
            <a:r>
              <a:rPr lang="tr-TR" sz="1800" b="1" kern="0" dirty="0" err="1" smtClean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World</a:t>
            </a:r>
            <a:r>
              <a:rPr lang="tr-TR" sz="1800" b="1" kern="0" dirty="0" smtClean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tr-TR" sz="1800" b="1" kern="0" dirty="0" err="1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Governance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tr-TR" sz="1800" b="1" kern="0" dirty="0" err="1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Indicators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tr-TR" sz="1800" b="1" kern="0" dirty="0" err="1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percentile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tr-TR" sz="1800" b="1" kern="0" dirty="0" err="1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rankings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 of EU-28, MENA and </a:t>
            </a:r>
            <a:r>
              <a:rPr lang="tr-TR" sz="1800" b="1" kern="0" dirty="0" err="1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Turkey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tr-TR" sz="2000" b="1" kern="0" dirty="0">
                <a:solidFill>
                  <a:sysClr val="window" lastClr="FFFFFF"/>
                </a:solidFill>
                <a:latin typeface="Calibri" pitchFamily="34" charset="0"/>
                <a:cs typeface="Times New Roman" pitchFamily="18" charset="0"/>
              </a:rPr>
              <a:t>2017</a:t>
            </a:r>
            <a:endParaRPr lang="en-US" sz="2000" b="1" kern="0" dirty="0">
              <a:solidFill>
                <a:sysClr val="window" lastClr="FFFFFF"/>
              </a:solidFill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0" name="Grafik 9"/>
          <p:cNvGraphicFramePr>
            <a:graphicFrameLocks/>
          </p:cNvGraphicFramePr>
          <p:nvPr>
            <p:extLst/>
          </p:nvPr>
        </p:nvGraphicFramePr>
        <p:xfrm>
          <a:off x="-30796" y="1968500"/>
          <a:ext cx="9174796" cy="416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7827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trade</a:t>
            </a:r>
            <a:r>
              <a:rPr lang="tr-TR" dirty="0" smtClean="0"/>
              <a:t> </a:t>
            </a:r>
            <a:r>
              <a:rPr lang="tr-TR" dirty="0" err="1" smtClean="0"/>
              <a:t>barriers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953000"/>
          </a:xfrm>
        </p:spPr>
        <p:txBody>
          <a:bodyPr/>
          <a:lstStyle/>
          <a:p>
            <a:r>
              <a:rPr lang="tr-TR" dirty="0" err="1" smtClean="0"/>
              <a:t>Barriers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access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global </a:t>
            </a:r>
            <a:r>
              <a:rPr lang="tr-TR" dirty="0" err="1" smtClean="0"/>
              <a:t>markets</a:t>
            </a:r>
            <a:r>
              <a:rPr lang="tr-TR" dirty="0" smtClean="0"/>
              <a:t>:</a:t>
            </a:r>
          </a:p>
          <a:p>
            <a:endParaRPr lang="tr-TR" sz="800" dirty="0" smtClean="0"/>
          </a:p>
          <a:p>
            <a:pPr lvl="1"/>
            <a:r>
              <a:rPr lang="en-US" sz="2600" dirty="0" smtClean="0"/>
              <a:t>(</a:t>
            </a:r>
            <a:r>
              <a:rPr lang="en-US" sz="2600" dirty="0" err="1" smtClean="0"/>
              <a:t>i</a:t>
            </a:r>
            <a:r>
              <a:rPr lang="en-US" sz="2600" dirty="0" smtClean="0"/>
              <a:t>) limited information about the working of the foreign markets, </a:t>
            </a:r>
            <a:r>
              <a:rPr lang="en-US" sz="2600" dirty="0" smtClean="0">
                <a:solidFill>
                  <a:srgbClr val="FF0000"/>
                </a:solidFill>
              </a:rPr>
              <a:t>difficulties in accessing </a:t>
            </a:r>
            <a:r>
              <a:rPr lang="en-US" sz="2600" dirty="0" smtClean="0"/>
              <a:t>export </a:t>
            </a:r>
            <a:r>
              <a:rPr lang="en-US" sz="2600" dirty="0" smtClean="0">
                <a:solidFill>
                  <a:srgbClr val="FF0000"/>
                </a:solidFill>
              </a:rPr>
              <a:t>distribution channels</a:t>
            </a:r>
            <a:r>
              <a:rPr lang="en-US" sz="2600" dirty="0" smtClean="0"/>
              <a:t>; </a:t>
            </a:r>
            <a:endParaRPr lang="tr-TR" sz="2600" dirty="0" smtClean="0"/>
          </a:p>
          <a:p>
            <a:pPr lvl="1"/>
            <a:r>
              <a:rPr lang="en-US" sz="2600" dirty="0" smtClean="0"/>
              <a:t>(ii) costly </a:t>
            </a:r>
            <a:r>
              <a:rPr lang="en-US" sz="2600" dirty="0" smtClean="0">
                <a:solidFill>
                  <a:srgbClr val="FF0000"/>
                </a:solidFill>
              </a:rPr>
              <a:t>product standards </a:t>
            </a:r>
            <a:r>
              <a:rPr lang="en-US" sz="2600" dirty="0" smtClean="0"/>
              <a:t>and certification procedures, </a:t>
            </a:r>
            <a:endParaRPr lang="tr-TR" sz="2600" dirty="0" smtClean="0"/>
          </a:p>
          <a:p>
            <a:pPr lvl="1"/>
            <a:r>
              <a:rPr lang="en-US" sz="2600" dirty="0" smtClean="0"/>
              <a:t>(iii)</a:t>
            </a:r>
            <a:r>
              <a:rPr lang="tr-TR" sz="2600" dirty="0" smtClean="0"/>
              <a:t> </a:t>
            </a:r>
            <a:r>
              <a:rPr lang="en-US" sz="2600" dirty="0" smtClean="0"/>
              <a:t>burdensome </a:t>
            </a:r>
            <a:r>
              <a:rPr lang="en-US" sz="2600" dirty="0" smtClean="0">
                <a:solidFill>
                  <a:srgbClr val="FF0000"/>
                </a:solidFill>
              </a:rPr>
              <a:t>customs </a:t>
            </a:r>
            <a:r>
              <a:rPr lang="tr-TR" sz="2600" dirty="0" err="1" smtClean="0">
                <a:solidFill>
                  <a:srgbClr val="FF0000"/>
                </a:solidFill>
              </a:rPr>
              <a:t>regulations</a:t>
            </a:r>
            <a:r>
              <a:rPr lang="tr-TR" sz="2600" dirty="0" smtClean="0">
                <a:solidFill>
                  <a:srgbClr val="FF0000"/>
                </a:solidFill>
              </a:rPr>
              <a:t>/</a:t>
            </a:r>
            <a:r>
              <a:rPr lang="tr-TR" sz="2600" dirty="0" err="1" smtClean="0">
                <a:solidFill>
                  <a:srgbClr val="FF0000"/>
                </a:solidFill>
              </a:rPr>
              <a:t>procedures</a:t>
            </a:r>
            <a:r>
              <a:rPr lang="en-US" sz="2600" dirty="0" smtClean="0"/>
              <a:t>; </a:t>
            </a:r>
            <a:endParaRPr lang="tr-TR" sz="2600" dirty="0" smtClean="0"/>
          </a:p>
          <a:p>
            <a:pPr lvl="1"/>
            <a:r>
              <a:rPr lang="en-US" sz="2600" dirty="0" smtClean="0"/>
              <a:t>(iv) poor </a:t>
            </a:r>
            <a:r>
              <a:rPr lang="en-US" sz="2600" dirty="0" smtClean="0">
                <a:solidFill>
                  <a:srgbClr val="FF0000"/>
                </a:solidFill>
              </a:rPr>
              <a:t>access to finance </a:t>
            </a:r>
            <a:r>
              <a:rPr lang="en-US" sz="2600" dirty="0" smtClean="0"/>
              <a:t>and slow payment mechanisms.</a:t>
            </a:r>
            <a:endParaRPr lang="tr-TR" sz="2600" dirty="0" smtClean="0"/>
          </a:p>
          <a:p>
            <a:pPr lvl="1"/>
            <a:endParaRPr lang="tr-TR" sz="800" dirty="0" smtClean="0"/>
          </a:p>
          <a:p>
            <a:pPr lvl="1">
              <a:buNone/>
            </a:pPr>
            <a:r>
              <a:rPr lang="tr-TR" sz="1800" b="1" i="1" dirty="0" smtClean="0"/>
              <a:t>WTO </a:t>
            </a:r>
            <a:r>
              <a:rPr lang="tr-TR" sz="1800" b="1" i="1" dirty="0" err="1" smtClean="0"/>
              <a:t>World</a:t>
            </a:r>
            <a:r>
              <a:rPr lang="tr-TR" sz="1800" b="1" i="1" dirty="0" smtClean="0"/>
              <a:t> </a:t>
            </a:r>
            <a:r>
              <a:rPr lang="tr-TR" sz="1800" b="1" i="1" dirty="0" err="1" smtClean="0"/>
              <a:t>Trade</a:t>
            </a:r>
            <a:r>
              <a:rPr lang="tr-TR" sz="1800" b="1" i="1" dirty="0" smtClean="0"/>
              <a:t> </a:t>
            </a:r>
            <a:r>
              <a:rPr lang="tr-TR" sz="1800" b="1" i="1" dirty="0" err="1" smtClean="0"/>
              <a:t>Report</a:t>
            </a:r>
            <a:r>
              <a:rPr lang="tr-TR" sz="1800" b="1" i="1" dirty="0" smtClean="0"/>
              <a:t>,2016</a:t>
            </a:r>
            <a:endParaRPr lang="tr-TR" sz="1800" b="1" i="1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609600"/>
            <a:ext cx="8534400" cy="533400"/>
          </a:xfrm>
        </p:spPr>
        <p:txBody>
          <a:bodyPr/>
          <a:lstStyle/>
          <a:p>
            <a:r>
              <a:rPr lang="tr-TR" dirty="0" err="1" smtClean="0"/>
              <a:t>SMEs</a:t>
            </a:r>
            <a:r>
              <a:rPr lang="tr-TR" dirty="0" smtClean="0"/>
              <a:t> </a:t>
            </a:r>
            <a:r>
              <a:rPr lang="tr-TR" dirty="0" err="1" smtClean="0"/>
              <a:t>voice</a:t>
            </a:r>
            <a:r>
              <a:rPr lang="tr-TR" dirty="0" smtClean="0"/>
              <a:t> in CU </a:t>
            </a:r>
            <a:r>
              <a:rPr lang="tr-TR" dirty="0" err="1" smtClean="0"/>
              <a:t>process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/>
          <a:lstStyle/>
          <a:p>
            <a:r>
              <a:rPr lang="tr-TR" sz="2400" dirty="0" err="1" smtClean="0"/>
              <a:t>Deeper</a:t>
            </a:r>
            <a:r>
              <a:rPr lang="tr-TR" sz="2400" dirty="0" smtClean="0"/>
              <a:t> </a:t>
            </a:r>
            <a:r>
              <a:rPr lang="tr-TR" sz="2400" dirty="0" err="1" smtClean="0"/>
              <a:t>regional</a:t>
            </a:r>
            <a:r>
              <a:rPr lang="tr-TR" sz="2400" dirty="0" smtClean="0"/>
              <a:t> </a:t>
            </a:r>
            <a:r>
              <a:rPr lang="tr-TR" sz="2400" dirty="0" err="1" smtClean="0"/>
              <a:t>integration</a:t>
            </a:r>
            <a:r>
              <a:rPr lang="tr-TR" sz="2400" dirty="0" smtClean="0"/>
              <a:t> is a </a:t>
            </a:r>
            <a:r>
              <a:rPr lang="tr-TR" sz="2400" dirty="0" err="1" smtClean="0"/>
              <a:t>bluprint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SME </a:t>
            </a:r>
            <a:r>
              <a:rPr lang="tr-TR" sz="2400" dirty="0" err="1" smtClean="0"/>
              <a:t>success</a:t>
            </a:r>
            <a:r>
              <a:rPr lang="tr-TR" sz="2400" dirty="0" smtClean="0"/>
              <a:t>…</a:t>
            </a:r>
          </a:p>
          <a:p>
            <a:endParaRPr lang="tr-TR" sz="800" dirty="0" smtClean="0"/>
          </a:p>
          <a:p>
            <a:r>
              <a:rPr lang="tr-TR" sz="2400" dirty="0" err="1" smtClean="0"/>
              <a:t>More</a:t>
            </a:r>
            <a:r>
              <a:rPr lang="tr-TR" sz="2400" dirty="0" smtClean="0"/>
              <a:t> </a:t>
            </a:r>
            <a:r>
              <a:rPr lang="tr-TR" sz="2400" dirty="0" err="1" smtClean="0"/>
              <a:t>attention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specific</a:t>
            </a:r>
            <a:r>
              <a:rPr lang="tr-TR" sz="2400" dirty="0" smtClean="0"/>
              <a:t> </a:t>
            </a:r>
            <a:r>
              <a:rPr lang="tr-TR" sz="2400" dirty="0" err="1" smtClean="0"/>
              <a:t>needs</a:t>
            </a:r>
            <a:r>
              <a:rPr lang="tr-TR" sz="2400" dirty="0" smtClean="0"/>
              <a:t> of </a:t>
            </a:r>
            <a:r>
              <a:rPr lang="tr-TR" sz="2400" dirty="0" err="1" smtClean="0"/>
              <a:t>SMEs</a:t>
            </a:r>
            <a:r>
              <a:rPr lang="tr-TR" sz="2400" dirty="0" smtClean="0"/>
              <a:t> in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customs</a:t>
            </a:r>
            <a:r>
              <a:rPr lang="tr-TR" sz="2400" dirty="0" smtClean="0"/>
              <a:t> </a:t>
            </a:r>
            <a:r>
              <a:rPr lang="tr-TR" sz="2400" dirty="0" err="1" smtClean="0"/>
              <a:t>union</a:t>
            </a:r>
            <a:r>
              <a:rPr lang="tr-TR" sz="2400" dirty="0" smtClean="0"/>
              <a:t>.</a:t>
            </a:r>
            <a:endParaRPr lang="tr-TR" sz="800" dirty="0" smtClean="0"/>
          </a:p>
          <a:p>
            <a:pPr lvl="1"/>
            <a:r>
              <a:rPr lang="tr-TR" sz="2400" b="1" dirty="0" err="1" smtClean="0">
                <a:solidFill>
                  <a:srgbClr val="00B050"/>
                </a:solidFill>
              </a:rPr>
              <a:t>Specific</a:t>
            </a:r>
            <a:r>
              <a:rPr lang="tr-TR" sz="2400" b="1" dirty="0" smtClean="0">
                <a:solidFill>
                  <a:srgbClr val="00B050"/>
                </a:solidFill>
              </a:rPr>
              <a:t> SME-</a:t>
            </a:r>
            <a:r>
              <a:rPr lang="tr-TR" sz="2400" b="1" dirty="0" err="1" smtClean="0">
                <a:solidFill>
                  <a:srgbClr val="00B050"/>
                </a:solidFill>
              </a:rPr>
              <a:t>friendly</a:t>
            </a:r>
            <a:r>
              <a:rPr lang="tr-TR" sz="2400" b="1" dirty="0" smtClean="0">
                <a:solidFill>
                  <a:srgbClr val="00B050"/>
                </a:solidFill>
              </a:rPr>
              <a:t> </a:t>
            </a:r>
            <a:r>
              <a:rPr lang="tr-TR" sz="2400" b="1" dirty="0" err="1" smtClean="0">
                <a:solidFill>
                  <a:srgbClr val="00B050"/>
                </a:solidFill>
              </a:rPr>
              <a:t>chapter</a:t>
            </a:r>
            <a:endParaRPr lang="tr-TR" sz="2400" b="1" dirty="0" smtClean="0">
              <a:solidFill>
                <a:srgbClr val="00B050"/>
              </a:solidFill>
            </a:endParaRPr>
          </a:p>
          <a:p>
            <a:pPr lvl="2"/>
            <a:r>
              <a:rPr lang="tr-TR" sz="2000" dirty="0" err="1" smtClean="0"/>
              <a:t>Database</a:t>
            </a:r>
            <a:r>
              <a:rPr lang="tr-TR" sz="2000" dirty="0" smtClean="0"/>
              <a:t> </a:t>
            </a:r>
            <a:r>
              <a:rPr lang="tr-TR" sz="2000" dirty="0" err="1" smtClean="0"/>
              <a:t>listing</a:t>
            </a:r>
            <a:r>
              <a:rPr lang="tr-TR" sz="2000" dirty="0" smtClean="0"/>
              <a:t> </a:t>
            </a:r>
            <a:r>
              <a:rPr lang="tr-TR" sz="2000" dirty="0" err="1" smtClean="0"/>
              <a:t>all</a:t>
            </a:r>
            <a:r>
              <a:rPr lang="tr-TR" sz="2000" dirty="0" smtClean="0"/>
              <a:t> </a:t>
            </a:r>
            <a:r>
              <a:rPr lang="tr-TR" sz="2000" dirty="0" err="1" smtClean="0"/>
              <a:t>regulatory</a:t>
            </a:r>
            <a:r>
              <a:rPr lang="tr-TR" sz="2000" dirty="0" smtClean="0"/>
              <a:t> </a:t>
            </a:r>
            <a:r>
              <a:rPr lang="tr-TR" sz="2000" dirty="0" err="1" smtClean="0"/>
              <a:t>requirements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compliance</a:t>
            </a:r>
            <a:r>
              <a:rPr lang="tr-TR" sz="2000" dirty="0" smtClean="0"/>
              <a:t> </a:t>
            </a:r>
          </a:p>
          <a:p>
            <a:pPr lvl="2"/>
            <a:r>
              <a:rPr lang="tr-TR" sz="2000" dirty="0" err="1" smtClean="0"/>
              <a:t>trade</a:t>
            </a:r>
            <a:r>
              <a:rPr lang="tr-TR" sz="2000" dirty="0" smtClean="0"/>
              <a:t> </a:t>
            </a:r>
            <a:r>
              <a:rPr lang="tr-TR" sz="2000" dirty="0" err="1" smtClean="0"/>
              <a:t>facilitation</a:t>
            </a:r>
            <a:r>
              <a:rPr lang="tr-TR" sz="2000" dirty="0" smtClean="0"/>
              <a:t> (</a:t>
            </a:r>
            <a:r>
              <a:rPr lang="tr-TR" sz="2000" dirty="0" err="1" smtClean="0"/>
              <a:t>how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reform </a:t>
            </a:r>
            <a:r>
              <a:rPr lang="tr-TR" sz="2000" dirty="0" err="1" smtClean="0"/>
              <a:t>cumbersome</a:t>
            </a:r>
            <a:r>
              <a:rPr lang="tr-TR" sz="2000" dirty="0" smtClean="0"/>
              <a:t> </a:t>
            </a:r>
            <a:r>
              <a:rPr lang="tr-TR" sz="2000" dirty="0" err="1" smtClean="0"/>
              <a:t>procedures</a:t>
            </a:r>
            <a:r>
              <a:rPr lang="tr-TR" sz="2000" dirty="0" smtClean="0"/>
              <a:t>)-TFA</a:t>
            </a:r>
          </a:p>
          <a:p>
            <a:pPr lvl="2"/>
            <a:r>
              <a:rPr lang="tr-TR" sz="2000" dirty="0" err="1" smtClean="0"/>
              <a:t>Ellimination</a:t>
            </a:r>
            <a:r>
              <a:rPr lang="tr-TR" sz="2000" dirty="0" smtClean="0"/>
              <a:t> of </a:t>
            </a:r>
            <a:r>
              <a:rPr lang="tr-TR" sz="2000" dirty="0" err="1" smtClean="0"/>
              <a:t>unnecessary</a:t>
            </a:r>
            <a:r>
              <a:rPr lang="tr-TR" sz="2000" dirty="0" smtClean="0"/>
              <a:t> </a:t>
            </a:r>
            <a:r>
              <a:rPr lang="tr-TR" sz="2000" dirty="0" err="1" smtClean="0"/>
              <a:t>hurdles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simplify</a:t>
            </a:r>
            <a:r>
              <a:rPr lang="tr-TR" sz="2000" dirty="0" smtClean="0"/>
              <a:t> </a:t>
            </a:r>
            <a:r>
              <a:rPr lang="tr-TR" sz="2000" dirty="0" err="1" smtClean="0"/>
              <a:t>RoO</a:t>
            </a:r>
            <a:endParaRPr lang="tr-TR" sz="2000" dirty="0" smtClean="0"/>
          </a:p>
          <a:p>
            <a:pPr lvl="2"/>
            <a:r>
              <a:rPr lang="tr-TR" sz="2000" dirty="0" err="1" smtClean="0"/>
              <a:t>capacity</a:t>
            </a:r>
            <a:r>
              <a:rPr lang="tr-TR" sz="2000" dirty="0" smtClean="0"/>
              <a:t> </a:t>
            </a:r>
            <a:r>
              <a:rPr lang="tr-TR" sz="2000" dirty="0" err="1" smtClean="0"/>
              <a:t>building</a:t>
            </a:r>
            <a:r>
              <a:rPr lang="tr-TR" sz="2000" dirty="0" smtClean="0"/>
              <a:t> in </a:t>
            </a:r>
            <a:r>
              <a:rPr lang="tr-TR" sz="2000" dirty="0" err="1" smtClean="0"/>
              <a:t>digital</a:t>
            </a:r>
            <a:r>
              <a:rPr lang="tr-TR" sz="2000" dirty="0" smtClean="0"/>
              <a:t> </a:t>
            </a:r>
            <a:r>
              <a:rPr lang="tr-TR" sz="2000" dirty="0" err="1" smtClean="0"/>
              <a:t>trade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e-</a:t>
            </a:r>
            <a:r>
              <a:rPr lang="tr-TR" sz="2000" dirty="0" err="1" smtClean="0"/>
              <a:t>commerce</a:t>
            </a:r>
            <a:r>
              <a:rPr lang="tr-TR" sz="2000" dirty="0" smtClean="0"/>
              <a:t> (</a:t>
            </a:r>
            <a:r>
              <a:rPr lang="tr-TR" sz="2000" dirty="0" err="1" smtClean="0"/>
              <a:t>Alibaba</a:t>
            </a:r>
            <a:r>
              <a:rPr lang="tr-TR" sz="2000" dirty="0" smtClean="0"/>
              <a:t>/</a:t>
            </a:r>
            <a:r>
              <a:rPr lang="tr-TR" sz="2000" dirty="0" err="1" smtClean="0"/>
              <a:t>Kompass</a:t>
            </a:r>
            <a:r>
              <a:rPr lang="tr-TR" sz="2000" dirty="0" smtClean="0"/>
              <a:t>)</a:t>
            </a:r>
          </a:p>
          <a:p>
            <a:pPr lvl="2"/>
            <a:r>
              <a:rPr lang="tr-TR" sz="2000" dirty="0" smtClean="0"/>
              <a:t>SME </a:t>
            </a:r>
            <a:r>
              <a:rPr lang="tr-TR" sz="2000" dirty="0" err="1" smtClean="0"/>
              <a:t>committee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follow</a:t>
            </a:r>
            <a:r>
              <a:rPr lang="tr-TR" sz="2000" dirty="0" smtClean="0"/>
              <a:t> </a:t>
            </a:r>
            <a:r>
              <a:rPr lang="tr-TR" sz="2000" dirty="0" err="1" smtClean="0"/>
              <a:t>up</a:t>
            </a:r>
            <a:r>
              <a:rPr lang="tr-TR" sz="2000" dirty="0" smtClean="0"/>
              <a:t> </a:t>
            </a:r>
            <a:r>
              <a:rPr lang="tr-TR" sz="2000" dirty="0" err="1" smtClean="0"/>
              <a:t>implementation</a:t>
            </a:r>
            <a:endParaRPr lang="tr-TR" sz="2000" dirty="0" smtClean="0"/>
          </a:p>
          <a:p>
            <a:pPr lvl="1"/>
            <a:r>
              <a:rPr lang="tr-TR" sz="2400" b="1" dirty="0" err="1" smtClean="0">
                <a:solidFill>
                  <a:srgbClr val="00B050"/>
                </a:solidFill>
              </a:rPr>
              <a:t>Deepening</a:t>
            </a:r>
            <a:r>
              <a:rPr lang="tr-TR" sz="2400" b="1" dirty="0" smtClean="0">
                <a:solidFill>
                  <a:srgbClr val="00B050"/>
                </a:solidFill>
              </a:rPr>
              <a:t> CU </a:t>
            </a:r>
            <a:r>
              <a:rPr lang="tr-TR" sz="2400" b="1" dirty="0" err="1" smtClean="0">
                <a:solidFill>
                  <a:srgbClr val="00B050"/>
                </a:solidFill>
              </a:rPr>
              <a:t>into</a:t>
            </a:r>
            <a:r>
              <a:rPr lang="tr-TR" sz="2400" b="1" dirty="0" smtClean="0">
                <a:solidFill>
                  <a:srgbClr val="00B050"/>
                </a:solidFill>
              </a:rPr>
              <a:t> </a:t>
            </a:r>
            <a:r>
              <a:rPr lang="tr-TR" sz="2400" b="1" dirty="0" err="1" smtClean="0">
                <a:solidFill>
                  <a:srgbClr val="00B050"/>
                </a:solidFill>
              </a:rPr>
              <a:t>agriculture</a:t>
            </a:r>
            <a:r>
              <a:rPr lang="tr-TR" sz="2400" b="1" dirty="0" smtClean="0">
                <a:solidFill>
                  <a:srgbClr val="00B050"/>
                </a:solidFill>
              </a:rPr>
              <a:t> </a:t>
            </a:r>
            <a:r>
              <a:rPr lang="tr-TR" sz="2400" b="1" dirty="0" err="1" smtClean="0">
                <a:solidFill>
                  <a:srgbClr val="00B050"/>
                </a:solidFill>
              </a:rPr>
              <a:t>and</a:t>
            </a:r>
            <a:r>
              <a:rPr lang="tr-TR" sz="2400" b="1" dirty="0" smtClean="0">
                <a:solidFill>
                  <a:srgbClr val="00B050"/>
                </a:solidFill>
              </a:rPr>
              <a:t> </a:t>
            </a:r>
            <a:r>
              <a:rPr lang="tr-TR" sz="2400" b="1" dirty="0" err="1" smtClean="0">
                <a:solidFill>
                  <a:srgbClr val="00B050"/>
                </a:solidFill>
              </a:rPr>
              <a:t>trade</a:t>
            </a:r>
            <a:r>
              <a:rPr lang="tr-TR" sz="2400" b="1" dirty="0" smtClean="0">
                <a:solidFill>
                  <a:srgbClr val="00B050"/>
                </a:solidFill>
              </a:rPr>
              <a:t> in </a:t>
            </a:r>
            <a:r>
              <a:rPr lang="tr-TR" sz="2400" b="1" dirty="0" err="1" smtClean="0">
                <a:solidFill>
                  <a:srgbClr val="00B050"/>
                </a:solidFill>
              </a:rPr>
              <a:t>services</a:t>
            </a:r>
            <a:endParaRPr lang="tr-TR" sz="2400" b="1" dirty="0" smtClean="0">
              <a:solidFill>
                <a:srgbClr val="00B050"/>
              </a:solidFill>
            </a:endParaRPr>
          </a:p>
          <a:p>
            <a:pPr lvl="2"/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promote</a:t>
            </a:r>
            <a:r>
              <a:rPr lang="tr-TR" sz="2000" dirty="0" smtClean="0"/>
              <a:t> </a:t>
            </a:r>
            <a:r>
              <a:rPr lang="tr-TR" sz="2000" dirty="0" err="1" smtClean="0"/>
              <a:t>productivity</a:t>
            </a:r>
            <a:r>
              <a:rPr lang="tr-TR" sz="2000" dirty="0" smtClean="0"/>
              <a:t> in </a:t>
            </a:r>
            <a:r>
              <a:rPr lang="tr-TR" sz="2000" dirty="0" err="1" smtClean="0"/>
              <a:t>services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agricultural</a:t>
            </a:r>
            <a:r>
              <a:rPr lang="tr-TR" sz="2000" dirty="0" smtClean="0"/>
              <a:t> </a:t>
            </a:r>
            <a:r>
              <a:rPr lang="tr-TR" sz="2000" dirty="0" err="1" smtClean="0"/>
              <a:t>enterprises</a:t>
            </a:r>
            <a:endParaRPr lang="tr-TR" sz="2000" dirty="0" smtClean="0"/>
          </a:p>
          <a:p>
            <a:pPr lvl="2"/>
            <a:r>
              <a:rPr lang="tr-TR" sz="2000" dirty="0" smtClean="0"/>
              <a:t>Service </a:t>
            </a:r>
            <a:r>
              <a:rPr lang="tr-TR" sz="2000" dirty="0" err="1" smtClean="0"/>
              <a:t>trade</a:t>
            </a:r>
            <a:r>
              <a:rPr lang="tr-TR" sz="2000" dirty="0" smtClean="0"/>
              <a:t> </a:t>
            </a:r>
            <a:r>
              <a:rPr lang="tr-TR" sz="2000" dirty="0" err="1" smtClean="0"/>
              <a:t>restrictions</a:t>
            </a:r>
            <a:r>
              <a:rPr lang="tr-TR" sz="2000" dirty="0" smtClean="0"/>
              <a:t> </a:t>
            </a:r>
            <a:r>
              <a:rPr lang="tr-TR" sz="2000" dirty="0" err="1" smtClean="0"/>
              <a:t>represent</a:t>
            </a:r>
            <a:r>
              <a:rPr lang="tr-TR" sz="2000" dirty="0" smtClean="0"/>
              <a:t> 10-20 </a:t>
            </a:r>
            <a:r>
              <a:rPr lang="tr-TR" sz="2000" dirty="0" smtClean="0"/>
              <a:t>% of </a:t>
            </a:r>
            <a:r>
              <a:rPr lang="tr-TR" sz="2000" dirty="0" err="1" smtClean="0"/>
              <a:t>tariff</a:t>
            </a:r>
            <a:r>
              <a:rPr lang="tr-TR" sz="2000" dirty="0" smtClean="0"/>
              <a:t> </a:t>
            </a:r>
            <a:r>
              <a:rPr lang="tr-TR" sz="2000" dirty="0" err="1" smtClean="0"/>
              <a:t>equivalence</a:t>
            </a:r>
            <a:r>
              <a:rPr lang="tr-TR" sz="2000" dirty="0" smtClean="0"/>
              <a:t> </a:t>
            </a:r>
          </a:p>
          <a:p>
            <a:pPr lvl="2"/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reduce</a:t>
            </a:r>
            <a:r>
              <a:rPr lang="tr-TR" sz="2000" dirty="0" smtClean="0"/>
              <a:t> </a:t>
            </a:r>
            <a:r>
              <a:rPr lang="tr-TR" sz="2000" dirty="0" err="1" smtClean="0"/>
              <a:t>farm</a:t>
            </a:r>
            <a:r>
              <a:rPr lang="tr-TR" sz="2000" dirty="0" smtClean="0"/>
              <a:t> </a:t>
            </a:r>
            <a:r>
              <a:rPr lang="tr-TR" sz="2000" dirty="0" err="1" smtClean="0"/>
              <a:t>prices</a:t>
            </a:r>
            <a:r>
              <a:rPr lang="tr-TR" sz="2000" dirty="0" smtClean="0"/>
              <a:t> </a:t>
            </a:r>
            <a:r>
              <a:rPr lang="tr-TR" sz="2000" dirty="0" err="1" smtClean="0"/>
              <a:t>that</a:t>
            </a:r>
            <a:r>
              <a:rPr lang="tr-TR" sz="2000" dirty="0" smtClean="0"/>
              <a:t> can minimize </a:t>
            </a:r>
            <a:r>
              <a:rPr lang="tr-TR" sz="2000" dirty="0" err="1" smtClean="0"/>
              <a:t>labour</a:t>
            </a:r>
            <a:r>
              <a:rPr lang="tr-TR" sz="2000" dirty="0" smtClean="0"/>
              <a:t> </a:t>
            </a:r>
            <a:r>
              <a:rPr lang="tr-TR" sz="2000" dirty="0" err="1" smtClean="0"/>
              <a:t>costs</a:t>
            </a:r>
            <a:r>
              <a:rPr lang="tr-TR" sz="2000" dirty="0" smtClean="0"/>
              <a:t> in urban </a:t>
            </a:r>
            <a:r>
              <a:rPr lang="tr-TR" sz="2000" dirty="0" err="1" smtClean="0"/>
              <a:t>areas</a:t>
            </a:r>
            <a:r>
              <a:rPr lang="tr-TR" sz="2000" dirty="0" smtClean="0"/>
              <a:t> (</a:t>
            </a:r>
            <a:r>
              <a:rPr lang="tr-TR" sz="2000" dirty="0" err="1" smtClean="0"/>
              <a:t>working</a:t>
            </a:r>
            <a:r>
              <a:rPr lang="tr-TR" sz="2000" dirty="0" smtClean="0"/>
              <a:t> </a:t>
            </a:r>
            <a:r>
              <a:rPr lang="tr-TR" sz="2000" dirty="0" err="1" smtClean="0"/>
              <a:t>mostly</a:t>
            </a:r>
            <a:r>
              <a:rPr lang="tr-TR" sz="2000" dirty="0" smtClean="0"/>
              <a:t> in </a:t>
            </a:r>
            <a:r>
              <a:rPr lang="tr-TR" sz="2000" dirty="0" err="1" smtClean="0"/>
              <a:t>SMEs</a:t>
            </a:r>
            <a:r>
              <a:rPr lang="tr-TR" sz="2000" dirty="0" smtClean="0"/>
              <a:t>)</a:t>
            </a:r>
          </a:p>
          <a:p>
            <a:pPr lvl="2"/>
            <a:endParaRPr lang="tr-TR" sz="2000" dirty="0" smtClean="0"/>
          </a:p>
          <a:p>
            <a:pPr lvl="2"/>
            <a:endParaRPr lang="tr-TR" sz="2000" dirty="0" smtClean="0"/>
          </a:p>
          <a:p>
            <a:pPr lvl="2"/>
            <a:endParaRPr lang="tr-TR" sz="2000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295400"/>
          </a:xfrm>
        </p:spPr>
        <p:txBody>
          <a:bodyPr/>
          <a:lstStyle/>
          <a:p>
            <a:pPr algn="ctr"/>
            <a:r>
              <a:rPr lang="tr-TR" sz="2800" b="1" dirty="0" err="1" smtClean="0"/>
              <a:t>O</a:t>
            </a:r>
            <a:r>
              <a:rPr lang="tr-TR" sz="2800" b="1" dirty="0" err="1" smtClean="0"/>
              <a:t>pportunities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are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mutual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for</a:t>
            </a:r>
            <a:r>
              <a:rPr lang="tr-TR" sz="2800" b="1" dirty="0" smtClean="0"/>
              <a:t> EU </a:t>
            </a:r>
            <a:r>
              <a:rPr lang="tr-TR" sz="2800" b="1" dirty="0" err="1" smtClean="0"/>
              <a:t>and</a:t>
            </a:r>
            <a:r>
              <a:rPr lang="tr-TR" sz="2800" b="1" dirty="0" smtClean="0"/>
              <a:t> TR </a:t>
            </a:r>
            <a:r>
              <a:rPr lang="tr-TR" sz="2800" b="1" dirty="0" err="1" smtClean="0"/>
              <a:t>SMEs</a:t>
            </a:r>
            <a:r>
              <a:rPr lang="tr-TR" sz="2800" b="1" dirty="0" smtClean="0"/>
              <a:t>: </a:t>
            </a: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400" dirty="0" err="1" smtClean="0"/>
              <a:t>if</a:t>
            </a:r>
            <a:r>
              <a:rPr lang="tr-TR" sz="2400" dirty="0" smtClean="0"/>
              <a:t> </a:t>
            </a:r>
            <a:r>
              <a:rPr lang="tr-TR" sz="2400" dirty="0" err="1" smtClean="0"/>
              <a:t>trading</a:t>
            </a:r>
            <a:r>
              <a:rPr lang="tr-TR" sz="2400" dirty="0" smtClean="0"/>
              <a:t> </a:t>
            </a:r>
            <a:r>
              <a:rPr lang="tr-TR" sz="2400" dirty="0" err="1" smtClean="0"/>
              <a:t>framework</a:t>
            </a:r>
            <a:r>
              <a:rPr lang="tr-TR" sz="2400" dirty="0" smtClean="0"/>
              <a:t> </a:t>
            </a:r>
            <a:r>
              <a:rPr lang="tr-TR" sz="2400" dirty="0" err="1" smtClean="0"/>
              <a:t>between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EU </a:t>
            </a:r>
            <a:r>
              <a:rPr lang="tr-TR" sz="2400" dirty="0" err="1" smtClean="0"/>
              <a:t>and</a:t>
            </a:r>
            <a:r>
              <a:rPr lang="tr-TR" sz="2400" dirty="0" smtClean="0"/>
              <a:t> TR is </a:t>
            </a:r>
            <a:r>
              <a:rPr lang="tr-TR" sz="2400" dirty="0" err="1" smtClean="0"/>
              <a:t>enhanced</a:t>
            </a:r>
            <a:r>
              <a:rPr lang="tr-TR" sz="2400" dirty="0" smtClean="0"/>
              <a:t> </a:t>
            </a:r>
            <a:endParaRPr lang="tr-TR" sz="2400" b="1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EU  </a:t>
            </a:r>
            <a:r>
              <a:rPr lang="tr-TR" dirty="0" err="1" smtClean="0"/>
              <a:t>SMEs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0" y="2174875"/>
            <a:ext cx="4267200" cy="3951288"/>
          </a:xfrm>
        </p:spPr>
        <p:txBody>
          <a:bodyPr/>
          <a:lstStyle/>
          <a:p>
            <a:pPr lvl="1"/>
            <a:endParaRPr lang="tr-TR" sz="1800" dirty="0" smtClean="0"/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Dairy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products</a:t>
            </a:r>
            <a:endParaRPr lang="tr-TR" sz="1800" b="1" i="1" dirty="0" smtClean="0">
              <a:solidFill>
                <a:srgbClr val="0070C0"/>
              </a:solidFill>
            </a:endParaRP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Processed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foods</a:t>
            </a:r>
            <a:endParaRPr lang="tr-TR" sz="1800" b="1" i="1" dirty="0" smtClean="0">
              <a:solidFill>
                <a:srgbClr val="0070C0"/>
              </a:solidFill>
            </a:endParaRP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Fruit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vegetables</a:t>
            </a:r>
            <a:endParaRPr lang="tr-TR" sz="1800" b="1" i="1" dirty="0" smtClean="0">
              <a:solidFill>
                <a:srgbClr val="0070C0"/>
              </a:solidFill>
            </a:endParaRP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Basic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chemicals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plastics</a:t>
            </a:r>
            <a:r>
              <a:rPr lang="tr-TR" sz="1800" b="1" i="1" dirty="0" smtClean="0">
                <a:solidFill>
                  <a:srgbClr val="0070C0"/>
                </a:solidFill>
              </a:rPr>
              <a:t> (</a:t>
            </a:r>
            <a:r>
              <a:rPr lang="tr-TR" sz="1800" b="1" i="1" dirty="0" err="1" smtClean="0">
                <a:solidFill>
                  <a:srgbClr val="0070C0"/>
                </a:solidFill>
              </a:rPr>
              <a:t>value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chain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integration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for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intermediate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products</a:t>
            </a:r>
            <a:r>
              <a:rPr lang="tr-TR" sz="1800" b="1" i="1" dirty="0" smtClean="0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Auto</a:t>
            </a:r>
            <a:r>
              <a:rPr lang="tr-TR" sz="1800" b="1" i="1" dirty="0" smtClean="0">
                <a:solidFill>
                  <a:srgbClr val="0070C0"/>
                </a:solidFill>
              </a:rPr>
              <a:t>,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machinary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electrical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equipment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Business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professional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services</a:t>
            </a:r>
            <a:r>
              <a:rPr lang="tr-TR" sz="1800" b="1" i="1" dirty="0" smtClean="0">
                <a:solidFill>
                  <a:srgbClr val="0070C0"/>
                </a:solidFill>
              </a:rPr>
              <a:t>-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trade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services</a:t>
            </a:r>
            <a:r>
              <a:rPr lang="tr-TR" sz="1800" b="1" i="1" dirty="0" smtClean="0">
                <a:solidFill>
                  <a:srgbClr val="0070C0"/>
                </a:solidFill>
              </a:rPr>
              <a:t> (</a:t>
            </a:r>
            <a:r>
              <a:rPr lang="tr-TR" sz="1800" b="1" i="1" dirty="0" err="1" smtClean="0">
                <a:solidFill>
                  <a:srgbClr val="0070C0"/>
                </a:solidFill>
              </a:rPr>
              <a:t>wholesale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retailing</a:t>
            </a:r>
            <a:r>
              <a:rPr lang="tr-TR" sz="1800" b="1" i="1" dirty="0" smtClean="0">
                <a:solidFill>
                  <a:srgbClr val="0070C0"/>
                </a:solidFill>
              </a:rPr>
              <a:t>) 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 smtClean="0"/>
              <a:t>Turkey’s</a:t>
            </a:r>
            <a:r>
              <a:rPr lang="tr-TR" dirty="0" smtClean="0"/>
              <a:t>  </a:t>
            </a:r>
            <a:r>
              <a:rPr lang="tr-TR" dirty="0" err="1" smtClean="0"/>
              <a:t>SMEs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191001" y="2174875"/>
            <a:ext cx="4495800" cy="3951288"/>
          </a:xfrm>
        </p:spPr>
        <p:txBody>
          <a:bodyPr/>
          <a:lstStyle/>
          <a:p>
            <a:pPr lvl="1"/>
            <a:endParaRPr lang="tr-TR" sz="1800" dirty="0" smtClean="0"/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Processed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foods</a:t>
            </a:r>
            <a:endParaRPr lang="tr-TR" sz="1800" b="1" i="1" dirty="0" smtClean="0">
              <a:solidFill>
                <a:srgbClr val="0070C0"/>
              </a:solidFill>
            </a:endParaRP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Fruit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vegetables</a:t>
            </a:r>
            <a:endParaRPr lang="tr-TR" sz="1800" b="1" i="1" dirty="0" smtClean="0">
              <a:solidFill>
                <a:srgbClr val="0070C0"/>
              </a:solidFill>
            </a:endParaRP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Textile</a:t>
            </a:r>
            <a:r>
              <a:rPr lang="tr-TR" sz="1800" b="1" i="1" dirty="0" smtClean="0">
                <a:solidFill>
                  <a:srgbClr val="0070C0"/>
                </a:solidFill>
              </a:rPr>
              <a:t>,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clothing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footwear</a:t>
            </a:r>
            <a:r>
              <a:rPr lang="tr-TR" sz="1800" b="1" i="1" dirty="0" smtClean="0">
                <a:solidFill>
                  <a:srgbClr val="0070C0"/>
                </a:solidFill>
              </a:rPr>
              <a:t> (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also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to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third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markets</a:t>
            </a:r>
            <a:r>
              <a:rPr lang="tr-TR" sz="1800" b="1" i="1" dirty="0" smtClean="0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tr-TR" sz="1800" b="1" i="1" dirty="0" err="1" smtClean="0">
                <a:solidFill>
                  <a:srgbClr val="0070C0"/>
                </a:solidFill>
              </a:rPr>
              <a:t>Trade</a:t>
            </a:r>
            <a:r>
              <a:rPr lang="tr-TR" sz="1800" b="1" i="1" dirty="0" smtClean="0">
                <a:solidFill>
                  <a:srgbClr val="0070C0"/>
                </a:solidFill>
              </a:rPr>
              <a:t>,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construction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and</a:t>
            </a:r>
            <a:r>
              <a:rPr lang="tr-TR" sz="1800" b="1" i="1" dirty="0" smtClean="0">
                <a:solidFill>
                  <a:srgbClr val="0070C0"/>
                </a:solidFill>
              </a:rPr>
              <a:t> transport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services</a:t>
            </a:r>
            <a:r>
              <a:rPr lang="tr-TR" sz="1800" b="1" i="1" dirty="0" smtClean="0">
                <a:solidFill>
                  <a:srgbClr val="0070C0"/>
                </a:solidFill>
              </a:rPr>
              <a:t>,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recreational</a:t>
            </a:r>
            <a:r>
              <a:rPr lang="tr-TR" sz="1800" b="1" i="1" dirty="0" smtClean="0">
                <a:solidFill>
                  <a:srgbClr val="0070C0"/>
                </a:solidFill>
              </a:rPr>
              <a:t>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services</a:t>
            </a:r>
            <a:r>
              <a:rPr lang="tr-TR" sz="1800" b="1" i="1" dirty="0" smtClean="0">
                <a:solidFill>
                  <a:srgbClr val="0070C0"/>
                </a:solidFill>
              </a:rPr>
              <a:t>, </a:t>
            </a:r>
            <a:r>
              <a:rPr lang="tr-TR" sz="1800" b="1" i="1" dirty="0" err="1" smtClean="0">
                <a:solidFill>
                  <a:srgbClr val="0070C0"/>
                </a:solidFill>
              </a:rPr>
              <a:t>logistics</a:t>
            </a:r>
            <a:endParaRPr lang="tr-TR" sz="18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228600" y="64008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1800" i="1" dirty="0" err="1" smtClean="0"/>
              <a:t>Source</a:t>
            </a:r>
            <a:r>
              <a:rPr lang="tr-TR" sz="1800" i="1" dirty="0" smtClean="0"/>
              <a:t>: BKP (2016</a:t>
            </a:r>
            <a:r>
              <a:rPr lang="tr-TR" sz="1800" dirty="0" smtClean="0"/>
              <a:t>) </a:t>
            </a:r>
            <a:r>
              <a:rPr lang="tr-TR" sz="1800" dirty="0" err="1" smtClean="0"/>
              <a:t>for</a:t>
            </a:r>
            <a:r>
              <a:rPr lang="tr-TR" sz="1800" dirty="0" smtClean="0"/>
              <a:t>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European</a:t>
            </a:r>
            <a:r>
              <a:rPr lang="tr-TR" sz="1800" dirty="0" smtClean="0"/>
              <a:t> </a:t>
            </a:r>
            <a:r>
              <a:rPr lang="tr-TR" sz="1800" dirty="0" err="1" smtClean="0"/>
              <a:t>Commission</a:t>
            </a:r>
            <a:r>
              <a:rPr lang="tr-TR" sz="1800" dirty="0" smtClean="0"/>
              <a:t>.</a:t>
            </a: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5411CE5-CD13-4C75-A469-73C95AEDD9C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Customs</a:t>
            </a:r>
            <a:r>
              <a:rPr lang="tr-TR" dirty="0" smtClean="0"/>
              <a:t> </a:t>
            </a:r>
            <a:r>
              <a:rPr lang="tr-TR" dirty="0" err="1" smtClean="0"/>
              <a:t>Union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SMEs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dirty="0" smtClean="0"/>
          </a:p>
          <a:p>
            <a:r>
              <a:rPr lang="tr-TR" sz="2800" dirty="0" err="1" smtClean="0"/>
              <a:t>Opening</a:t>
            </a:r>
            <a:r>
              <a:rPr lang="tr-TR" sz="2800" dirty="0" smtClean="0"/>
              <a:t> </a:t>
            </a:r>
            <a:r>
              <a:rPr lang="tr-TR" sz="2800" dirty="0" err="1" smtClean="0"/>
              <a:t>negotiations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an </a:t>
            </a:r>
            <a:r>
              <a:rPr lang="tr-TR" sz="2800" dirty="0" err="1" smtClean="0"/>
              <a:t>upgraded</a:t>
            </a:r>
            <a:r>
              <a:rPr lang="tr-TR" sz="2800" dirty="0" smtClean="0"/>
              <a:t> CU can </a:t>
            </a:r>
            <a:r>
              <a:rPr lang="tr-TR" sz="2800" dirty="0" err="1" smtClean="0"/>
              <a:t>help</a:t>
            </a:r>
            <a:endParaRPr lang="tr-TR" sz="2800" dirty="0" smtClean="0"/>
          </a:p>
          <a:p>
            <a:pPr>
              <a:buNone/>
            </a:pPr>
            <a:r>
              <a:rPr lang="tr-TR" sz="2800" dirty="0" smtClean="0"/>
              <a:t>	</a:t>
            </a:r>
            <a:r>
              <a:rPr lang="tr-TR" sz="2800" dirty="0" err="1" smtClean="0"/>
              <a:t>European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Turkish</a:t>
            </a:r>
            <a:r>
              <a:rPr lang="tr-TR" sz="2800" dirty="0" smtClean="0"/>
              <a:t> </a:t>
            </a:r>
            <a:r>
              <a:rPr lang="tr-TR" sz="2800" dirty="0" err="1" smtClean="0"/>
              <a:t>SMEs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benefit</a:t>
            </a:r>
            <a:r>
              <a:rPr lang="tr-TR" sz="2800" dirty="0" smtClean="0"/>
              <a:t> </a:t>
            </a:r>
            <a:r>
              <a:rPr lang="tr-TR" sz="2800" dirty="0" err="1" smtClean="0"/>
              <a:t>mutually</a:t>
            </a:r>
            <a:r>
              <a:rPr lang="tr-TR" sz="2800" dirty="0" smtClean="0"/>
              <a:t> </a:t>
            </a:r>
            <a:r>
              <a:rPr lang="tr-TR" sz="2800" dirty="0" smtClean="0"/>
              <a:t>as </a:t>
            </a:r>
            <a:r>
              <a:rPr lang="tr-TR" sz="2800" dirty="0" err="1" smtClean="0"/>
              <a:t>well</a:t>
            </a:r>
            <a:r>
              <a:rPr lang="tr-TR" sz="2800" dirty="0" smtClean="0"/>
              <a:t> as in </a:t>
            </a:r>
            <a:r>
              <a:rPr lang="tr-TR" sz="2800" dirty="0" err="1" smtClean="0"/>
              <a:t>third</a:t>
            </a:r>
            <a:r>
              <a:rPr lang="tr-TR" sz="2800" dirty="0" smtClean="0"/>
              <a:t> </a:t>
            </a:r>
            <a:r>
              <a:rPr lang="tr-TR" sz="2800" dirty="0" err="1" smtClean="0"/>
              <a:t>country</a:t>
            </a:r>
            <a:r>
              <a:rPr lang="tr-TR" sz="2800" dirty="0" smtClean="0"/>
              <a:t> </a:t>
            </a:r>
            <a:r>
              <a:rPr lang="tr-TR" sz="2800" dirty="0" err="1" smtClean="0"/>
              <a:t>markets</a:t>
            </a:r>
            <a:r>
              <a:rPr lang="tr-TR" sz="2800" dirty="0" smtClean="0"/>
              <a:t>.</a:t>
            </a:r>
          </a:p>
          <a:p>
            <a:pPr>
              <a:buNone/>
            </a:pPr>
            <a:endParaRPr lang="tr-TR" sz="2800" dirty="0" smtClean="0"/>
          </a:p>
          <a:p>
            <a:r>
              <a:rPr lang="tr-TR" sz="2800" dirty="0" smtClean="0"/>
              <a:t>CU is a </a:t>
            </a:r>
            <a:r>
              <a:rPr lang="tr-TR" sz="2800" dirty="0" err="1" smtClean="0"/>
              <a:t>technical</a:t>
            </a:r>
            <a:r>
              <a:rPr lang="tr-TR" sz="2800" dirty="0" smtClean="0"/>
              <a:t> </a:t>
            </a:r>
            <a:r>
              <a:rPr lang="tr-TR" sz="2800" dirty="0" err="1" smtClean="0"/>
              <a:t>issue</a:t>
            </a:r>
            <a:r>
              <a:rPr lang="tr-TR" sz="2800" dirty="0" smtClean="0"/>
              <a:t>, </a:t>
            </a:r>
            <a:r>
              <a:rPr lang="tr-TR" sz="2800" dirty="0" err="1" smtClean="0"/>
              <a:t>which</a:t>
            </a:r>
            <a:r>
              <a:rPr lang="tr-TR" sz="2800" dirty="0" smtClean="0"/>
              <a:t> </a:t>
            </a:r>
            <a:r>
              <a:rPr lang="tr-TR" sz="2800" dirty="0" err="1" smtClean="0"/>
              <a:t>should</a:t>
            </a:r>
            <a:r>
              <a:rPr lang="tr-TR" sz="2800" dirty="0" smtClean="0"/>
              <a:t> not be </a:t>
            </a:r>
            <a:r>
              <a:rPr lang="tr-TR" sz="2800" dirty="0" err="1" smtClean="0"/>
              <a:t>politicized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  <a:p>
            <a:pPr>
              <a:buNone/>
            </a:pPr>
            <a:r>
              <a:rPr lang="tr-TR" sz="2800" dirty="0" smtClean="0"/>
              <a:t> 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CEC5300F-9B9A-4478-8CCF-30F22F23675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/>
          <a:lstStyle/>
          <a:p>
            <a:pPr algn="ctr"/>
            <a:r>
              <a:rPr lang="tr-TR" sz="3200" dirty="0" smtClean="0"/>
              <a:t>The EU </a:t>
            </a:r>
            <a:r>
              <a:rPr lang="tr-TR" sz="3200" i="1" dirty="0" err="1" smtClean="0"/>
              <a:t>acquis</a:t>
            </a:r>
            <a:r>
              <a:rPr lang="tr-TR" sz="3200" i="1" dirty="0" smtClean="0"/>
              <a:t> </a:t>
            </a:r>
            <a:r>
              <a:rPr lang="tr-TR" sz="3200" dirty="0" err="1" smtClean="0"/>
              <a:t>directly</a:t>
            </a:r>
            <a:r>
              <a:rPr lang="tr-TR" sz="3200" dirty="0" smtClean="0"/>
              <a:t> </a:t>
            </a:r>
            <a:r>
              <a:rPr lang="tr-TR" sz="3200" dirty="0" err="1" smtClean="0"/>
              <a:t>relevant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SMEs</a:t>
            </a:r>
            <a:r>
              <a:rPr lang="tr-TR" sz="3200" dirty="0" smtClean="0"/>
              <a:t> </a:t>
            </a:r>
            <a:endParaRPr lang="tr-TR" sz="3200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4800" y="1535113"/>
            <a:ext cx="4192588" cy="639762"/>
          </a:xfrm>
        </p:spPr>
        <p:txBody>
          <a:bodyPr/>
          <a:lstStyle/>
          <a:p>
            <a:r>
              <a:rPr lang="tr-TR" dirty="0" err="1" smtClean="0"/>
              <a:t>Chapter</a:t>
            </a:r>
            <a:r>
              <a:rPr lang="tr-TR" dirty="0" smtClean="0"/>
              <a:t> not </a:t>
            </a:r>
            <a:r>
              <a:rPr lang="tr-TR" dirty="0" err="1" smtClean="0"/>
              <a:t>closed</a:t>
            </a:r>
            <a:r>
              <a:rPr lang="tr-TR" dirty="0" smtClean="0"/>
              <a:t>/not yet </a:t>
            </a:r>
            <a:r>
              <a:rPr lang="tr-TR" dirty="0" err="1" smtClean="0"/>
              <a:t>opened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304800" y="2174875"/>
            <a:ext cx="4192588" cy="3951288"/>
          </a:xfrm>
        </p:spPr>
        <p:txBody>
          <a:bodyPr/>
          <a:lstStyle/>
          <a:p>
            <a:r>
              <a:rPr lang="tr-TR" sz="1900" b="1" dirty="0" err="1" smtClean="0">
                <a:solidFill>
                  <a:srgbClr val="0070C0"/>
                </a:solidFill>
              </a:rPr>
              <a:t>Public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procurement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Company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law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Intellectual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property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law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Competition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Information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society</a:t>
            </a:r>
            <a:r>
              <a:rPr lang="tr-TR" sz="1900" b="1" dirty="0" smtClean="0">
                <a:solidFill>
                  <a:srgbClr val="0070C0"/>
                </a:solidFill>
              </a:rPr>
              <a:t> &amp;</a:t>
            </a:r>
            <a:r>
              <a:rPr lang="tr-TR" sz="1900" b="1" dirty="0" err="1" smtClean="0">
                <a:solidFill>
                  <a:srgbClr val="0070C0"/>
                </a:solidFill>
              </a:rPr>
              <a:t>media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Food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security</a:t>
            </a:r>
            <a:r>
              <a:rPr lang="tr-TR" sz="1900" b="1" dirty="0" smtClean="0">
                <a:solidFill>
                  <a:srgbClr val="0070C0"/>
                </a:solidFill>
              </a:rPr>
              <a:t>, </a:t>
            </a:r>
            <a:r>
              <a:rPr lang="tr-TR" sz="1900" b="1" dirty="0" err="1" smtClean="0">
                <a:solidFill>
                  <a:srgbClr val="0070C0"/>
                </a:solidFill>
              </a:rPr>
              <a:t>veterinary</a:t>
            </a:r>
            <a:r>
              <a:rPr lang="tr-TR" sz="1900" b="1" dirty="0" smtClean="0">
                <a:solidFill>
                  <a:srgbClr val="0070C0"/>
                </a:solidFill>
              </a:rPr>
              <a:t>&amp; </a:t>
            </a:r>
            <a:r>
              <a:rPr lang="tr-TR" sz="1900" b="1" dirty="0" err="1" smtClean="0">
                <a:solidFill>
                  <a:srgbClr val="0070C0"/>
                </a:solidFill>
              </a:rPr>
              <a:t>phytosanitary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policy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Taxation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Social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policy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and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employm</a:t>
            </a:r>
            <a:r>
              <a:rPr lang="tr-TR" sz="1900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Enterprise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and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industrial</a:t>
            </a:r>
            <a:r>
              <a:rPr lang="tr-TR" sz="1900" b="1" dirty="0" smtClean="0">
                <a:solidFill>
                  <a:srgbClr val="0070C0"/>
                </a:solidFill>
              </a:rPr>
              <a:t> p.</a:t>
            </a: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Regional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policy</a:t>
            </a:r>
            <a:r>
              <a:rPr lang="tr-TR" sz="1900" b="1" dirty="0" smtClean="0">
                <a:solidFill>
                  <a:srgbClr val="0070C0"/>
                </a:solidFill>
              </a:rPr>
              <a:t>…</a:t>
            </a: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Environment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r>
              <a:rPr lang="tr-TR" sz="1900" b="1" dirty="0" err="1" smtClean="0">
                <a:solidFill>
                  <a:srgbClr val="0070C0"/>
                </a:solidFill>
              </a:rPr>
              <a:t>Consumer</a:t>
            </a:r>
            <a:r>
              <a:rPr lang="tr-TR" sz="1900" b="1" dirty="0" smtClean="0">
                <a:solidFill>
                  <a:srgbClr val="0070C0"/>
                </a:solidFill>
              </a:rPr>
              <a:t>&amp;</a:t>
            </a:r>
            <a:r>
              <a:rPr lang="tr-TR" sz="1900" b="1" dirty="0" err="1" smtClean="0">
                <a:solidFill>
                  <a:srgbClr val="0070C0"/>
                </a:solidFill>
              </a:rPr>
              <a:t>health</a:t>
            </a:r>
            <a:r>
              <a:rPr lang="tr-TR" sz="1900" b="1" dirty="0" smtClean="0">
                <a:solidFill>
                  <a:srgbClr val="0070C0"/>
                </a:solidFill>
              </a:rPr>
              <a:t> </a:t>
            </a:r>
            <a:r>
              <a:rPr lang="tr-TR" sz="1900" b="1" dirty="0" err="1" smtClean="0">
                <a:solidFill>
                  <a:srgbClr val="0070C0"/>
                </a:solidFill>
              </a:rPr>
              <a:t>protection</a:t>
            </a:r>
            <a:endParaRPr lang="tr-TR" sz="19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dirty="0" smtClean="0"/>
          </a:p>
          <a:p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 smtClean="0"/>
              <a:t>Chapter</a:t>
            </a:r>
            <a:r>
              <a:rPr lang="tr-TR" dirty="0" smtClean="0"/>
              <a:t> </a:t>
            </a:r>
            <a:r>
              <a:rPr lang="tr-TR" dirty="0" err="1" smtClean="0"/>
              <a:t>subject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political</a:t>
            </a:r>
            <a:r>
              <a:rPr lang="tr-TR" dirty="0" smtClean="0"/>
              <a:t> </a:t>
            </a:r>
            <a:r>
              <a:rPr lang="tr-TR" dirty="0" err="1" smtClean="0"/>
              <a:t>blockage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>
                <a:solidFill>
                  <a:srgbClr val="FF0000"/>
                </a:solidFill>
              </a:rPr>
              <a:t>Free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movement</a:t>
            </a:r>
            <a:r>
              <a:rPr lang="tr-TR" sz="2000" dirty="0" smtClean="0">
                <a:solidFill>
                  <a:srgbClr val="FF0000"/>
                </a:solidFill>
              </a:rPr>
              <a:t> of </a:t>
            </a:r>
            <a:r>
              <a:rPr lang="tr-TR" sz="2000" dirty="0" err="1" smtClean="0">
                <a:solidFill>
                  <a:srgbClr val="FF0000"/>
                </a:solidFill>
              </a:rPr>
              <a:t>goods</a:t>
            </a:r>
            <a:r>
              <a:rPr lang="tr-TR" sz="2000" dirty="0" smtClean="0">
                <a:solidFill>
                  <a:srgbClr val="FF0000"/>
                </a:solidFill>
              </a:rPr>
              <a:t> (CE </a:t>
            </a:r>
            <a:r>
              <a:rPr lang="tr-TR" sz="2000" dirty="0" err="1" smtClean="0">
                <a:solidFill>
                  <a:srgbClr val="FF0000"/>
                </a:solidFill>
              </a:rPr>
              <a:t>marking</a:t>
            </a:r>
            <a:r>
              <a:rPr lang="tr-TR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tr-TR" sz="2000" dirty="0" err="1" smtClean="0">
                <a:solidFill>
                  <a:srgbClr val="FF0000"/>
                </a:solidFill>
              </a:rPr>
              <a:t>Financial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services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>
                <a:solidFill>
                  <a:srgbClr val="FF0000"/>
                </a:solidFill>
              </a:rPr>
              <a:t>Agriculture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and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rural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development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>
                <a:solidFill>
                  <a:srgbClr val="FF0000"/>
                </a:solidFill>
              </a:rPr>
              <a:t>Customs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union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>
                <a:solidFill>
                  <a:srgbClr val="FF0000"/>
                </a:solidFill>
              </a:rPr>
              <a:t>Freedom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to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provide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err="1" smtClean="0">
                <a:solidFill>
                  <a:srgbClr val="FF0000"/>
                </a:solidFill>
              </a:rPr>
              <a:t>services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>
                <a:solidFill>
                  <a:srgbClr val="FF0000"/>
                </a:solidFill>
              </a:rPr>
              <a:t>Education</a:t>
            </a:r>
            <a:r>
              <a:rPr lang="tr-TR" sz="2000" dirty="0" smtClean="0">
                <a:solidFill>
                  <a:srgbClr val="FF0000"/>
                </a:solidFill>
              </a:rPr>
              <a:t>&amp;</a:t>
            </a:r>
            <a:r>
              <a:rPr lang="tr-TR" sz="2000" dirty="0" err="1" smtClean="0">
                <a:solidFill>
                  <a:srgbClr val="FF0000"/>
                </a:solidFill>
              </a:rPr>
              <a:t>culture</a:t>
            </a:r>
            <a:endParaRPr lang="tr-TR" sz="2000" dirty="0" smtClean="0">
              <a:solidFill>
                <a:srgbClr val="FF0000"/>
              </a:solidFill>
            </a:endParaRPr>
          </a:p>
          <a:p>
            <a:r>
              <a:rPr lang="tr-TR" sz="2000" dirty="0" err="1" smtClean="0">
                <a:solidFill>
                  <a:srgbClr val="FF0000"/>
                </a:solidFill>
              </a:rPr>
              <a:t>Energy</a:t>
            </a:r>
            <a:endParaRPr lang="tr-TR" sz="2000" dirty="0" smtClean="0">
              <a:solidFill>
                <a:srgbClr val="FF0000"/>
              </a:solidFill>
            </a:endParaRPr>
          </a:p>
          <a:p>
            <a:endParaRPr lang="tr-TR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tr-TR" dirty="0" smtClean="0">
              <a:solidFill>
                <a:srgbClr val="FF0000"/>
              </a:solidFill>
            </a:endParaRPr>
          </a:p>
          <a:p>
            <a:endParaRPr lang="tr-TR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15411CE5-CD13-4C75-A469-73C95AEDD9C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59510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22530" name="think-cell Slide" r:id="rId3" imgW="360" imgH="360" progId="">
              <p:embed/>
            </p:oleObj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457201"/>
            <a:ext cx="8534400" cy="914400"/>
          </a:xfrm>
        </p:spPr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371600"/>
            <a:ext cx="8534400" cy="4913783"/>
          </a:xfrm>
        </p:spPr>
        <p:txBody>
          <a:bodyPr/>
          <a:lstStyle/>
          <a:p>
            <a:r>
              <a:rPr lang="tr-TR" sz="2400" b="1" dirty="0" smtClean="0"/>
              <a:t>N</a:t>
            </a:r>
            <a:r>
              <a:rPr lang="en-US" sz="2400" b="1" dirty="0" err="1" smtClean="0"/>
              <a:t>eed</a:t>
            </a:r>
            <a:r>
              <a:rPr lang="en-US" sz="2400" b="1" dirty="0" smtClean="0"/>
              <a:t> for a new </a:t>
            </a:r>
            <a:r>
              <a:rPr lang="tr-TR" sz="2400" b="1" dirty="0" err="1" smtClean="0"/>
              <a:t>approach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to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internationalize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SMEs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their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linkage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with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GVCs</a:t>
            </a:r>
            <a:endParaRPr lang="tr-TR" sz="2400" b="1" dirty="0" smtClean="0"/>
          </a:p>
          <a:p>
            <a:endParaRPr lang="en-US" sz="2000" dirty="0" smtClean="0"/>
          </a:p>
          <a:p>
            <a:r>
              <a:rPr lang="en-US" sz="2400" b="1" dirty="0" smtClean="0"/>
              <a:t>Strong and credible program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with</a:t>
            </a:r>
            <a:r>
              <a:rPr lang="tr-TR" sz="2400" b="1" dirty="0" smtClean="0"/>
              <a:t> a </a:t>
            </a:r>
            <a:r>
              <a:rPr lang="tr-TR" sz="2400" b="1" dirty="0" err="1" smtClean="0"/>
              <a:t>new</a:t>
            </a:r>
            <a:r>
              <a:rPr lang="tr-TR" sz="2400" b="1" dirty="0" smtClean="0"/>
              <a:t> SME-</a:t>
            </a:r>
            <a:r>
              <a:rPr lang="tr-TR" sz="2400" b="1" dirty="0" err="1" smtClean="0"/>
              <a:t>driven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narrative</a:t>
            </a:r>
            <a:endParaRPr lang="en-US" sz="2400" b="1" dirty="0" smtClean="0"/>
          </a:p>
          <a:p>
            <a:pPr lvl="1"/>
            <a:r>
              <a:rPr lang="en-US" sz="2000" dirty="0" smtClean="0"/>
              <a:t>Turkey transformed itself from </a:t>
            </a:r>
            <a:r>
              <a:rPr lang="tr-TR" sz="2000" dirty="0" err="1" smtClean="0"/>
              <a:t>low</a:t>
            </a:r>
            <a:r>
              <a:rPr lang="tr-TR" sz="2000" dirty="0" smtClean="0"/>
              <a:t>-</a:t>
            </a:r>
            <a:r>
              <a:rPr lang="tr-TR" sz="2000" dirty="0" err="1" smtClean="0"/>
              <a:t>tech</a:t>
            </a:r>
            <a:r>
              <a:rPr lang="en-US" sz="2000" dirty="0" smtClean="0"/>
              <a:t> to mid-tech industrial country through EU engagement</a:t>
            </a:r>
          </a:p>
          <a:p>
            <a:pPr lvl="1"/>
            <a:r>
              <a:rPr lang="en-US" sz="2000" dirty="0" smtClean="0"/>
              <a:t>Now is the time for the next jump </a:t>
            </a:r>
            <a:r>
              <a:rPr lang="tr-TR" sz="2000" dirty="0" smtClean="0"/>
              <a:t>(</a:t>
            </a:r>
            <a:r>
              <a:rPr lang="tr-TR" sz="2000" dirty="0" err="1" smtClean="0"/>
              <a:t>especially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its</a:t>
            </a:r>
            <a:r>
              <a:rPr lang="tr-TR" sz="2000" dirty="0" smtClean="0"/>
              <a:t> </a:t>
            </a:r>
            <a:r>
              <a:rPr lang="tr-TR" sz="2000" dirty="0" err="1" smtClean="0"/>
              <a:t>SMEs</a:t>
            </a:r>
            <a:r>
              <a:rPr lang="tr-TR" sz="2000" dirty="0" smtClean="0"/>
              <a:t>) </a:t>
            </a:r>
          </a:p>
          <a:p>
            <a:pPr lvl="1">
              <a:buNone/>
            </a:pPr>
            <a:endParaRPr lang="tr-TR" sz="2400" dirty="0" smtClean="0"/>
          </a:p>
          <a:p>
            <a:r>
              <a:rPr lang="en-US" sz="2400" b="1" dirty="0" smtClean="0"/>
              <a:t>Choosing priorities is a good starting point</a:t>
            </a:r>
            <a:endParaRPr lang="tr-TR" sz="2400" b="1" dirty="0" smtClean="0"/>
          </a:p>
          <a:p>
            <a:pPr lvl="1"/>
            <a:r>
              <a:rPr lang="tr-TR" sz="2000" dirty="0" err="1" smtClean="0"/>
              <a:t>Customs</a:t>
            </a:r>
            <a:r>
              <a:rPr lang="tr-TR" sz="2000" dirty="0" smtClean="0"/>
              <a:t> </a:t>
            </a:r>
            <a:r>
              <a:rPr lang="tr-TR" sz="2000" dirty="0" err="1" smtClean="0"/>
              <a:t>Union</a:t>
            </a:r>
            <a:r>
              <a:rPr lang="tr-TR" sz="2000" dirty="0" smtClean="0"/>
              <a:t> is an </a:t>
            </a:r>
            <a:r>
              <a:rPr lang="tr-TR" sz="2000" dirty="0" err="1" smtClean="0"/>
              <a:t>area</a:t>
            </a:r>
            <a:r>
              <a:rPr lang="tr-TR" sz="2000" dirty="0" smtClean="0"/>
              <a:t> of </a:t>
            </a:r>
            <a:r>
              <a:rPr lang="tr-TR" sz="2000" dirty="0" err="1" smtClean="0"/>
              <a:t>opportunity</a:t>
            </a:r>
            <a:r>
              <a:rPr lang="tr-TR" sz="2000" dirty="0" smtClean="0"/>
              <a:t> (</a:t>
            </a:r>
            <a:r>
              <a:rPr lang="tr-TR" sz="2000" dirty="0" err="1" smtClean="0"/>
              <a:t>should</a:t>
            </a:r>
            <a:r>
              <a:rPr lang="tr-TR" sz="2000" dirty="0" smtClean="0"/>
              <a:t> not be </a:t>
            </a:r>
            <a:r>
              <a:rPr lang="tr-TR" sz="2000" dirty="0" err="1" smtClean="0"/>
              <a:t>politicized</a:t>
            </a:r>
            <a:r>
              <a:rPr lang="tr-TR" sz="2000" dirty="0" smtClean="0"/>
              <a:t>)</a:t>
            </a:r>
          </a:p>
          <a:p>
            <a:pPr lvl="1"/>
            <a:r>
              <a:rPr lang="tr-TR" sz="2000" dirty="0" err="1" smtClean="0"/>
              <a:t>Building</a:t>
            </a:r>
            <a:r>
              <a:rPr lang="tr-TR" sz="2000" dirty="0" smtClean="0"/>
              <a:t> </a:t>
            </a:r>
            <a:r>
              <a:rPr lang="tr-TR" sz="2000" dirty="0" err="1" smtClean="0"/>
              <a:t>digital</a:t>
            </a:r>
            <a:r>
              <a:rPr lang="tr-TR" sz="2000" dirty="0" smtClean="0"/>
              <a:t> </a:t>
            </a:r>
            <a:r>
              <a:rPr lang="tr-TR" sz="2000" dirty="0" err="1" smtClean="0"/>
              <a:t>capacity</a:t>
            </a:r>
            <a:r>
              <a:rPr lang="tr-TR" sz="2000" dirty="0" smtClean="0"/>
              <a:t>, </a:t>
            </a:r>
            <a:r>
              <a:rPr lang="tr-TR" sz="2000" dirty="0" err="1" smtClean="0"/>
              <a:t>integration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EU </a:t>
            </a:r>
            <a:r>
              <a:rPr lang="tr-TR" sz="2000" dirty="0" err="1" smtClean="0"/>
              <a:t>digital</a:t>
            </a:r>
            <a:r>
              <a:rPr lang="tr-TR" sz="2000" dirty="0" smtClean="0"/>
              <a:t> </a:t>
            </a:r>
            <a:r>
              <a:rPr lang="tr-TR" sz="2000" dirty="0" err="1" smtClean="0"/>
              <a:t>single</a:t>
            </a:r>
            <a:r>
              <a:rPr lang="tr-TR" sz="2000" dirty="0" smtClean="0"/>
              <a:t> market </a:t>
            </a:r>
          </a:p>
          <a:p>
            <a:pPr lvl="1"/>
            <a:r>
              <a:rPr lang="tr-TR" sz="2000" dirty="0" err="1" smtClean="0"/>
              <a:t>financial</a:t>
            </a:r>
            <a:r>
              <a:rPr lang="tr-TR" sz="2000" dirty="0" smtClean="0"/>
              <a:t> </a:t>
            </a:r>
            <a:r>
              <a:rPr lang="tr-TR" sz="2000" dirty="0" err="1" smtClean="0"/>
              <a:t>inclusion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level</a:t>
            </a:r>
            <a:r>
              <a:rPr lang="tr-TR" sz="2000" dirty="0" smtClean="0"/>
              <a:t>-</a:t>
            </a:r>
            <a:r>
              <a:rPr lang="tr-TR" sz="2000" dirty="0" err="1" smtClean="0"/>
              <a:t>playing</a:t>
            </a:r>
            <a:r>
              <a:rPr lang="tr-TR" sz="2000" dirty="0" smtClean="0"/>
              <a:t> </a:t>
            </a:r>
            <a:r>
              <a:rPr lang="tr-TR" sz="2000" dirty="0" err="1" smtClean="0"/>
              <a:t>field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SMEs</a:t>
            </a:r>
            <a:r>
              <a:rPr lang="tr-TR" sz="2000" dirty="0" smtClean="0"/>
              <a:t> </a:t>
            </a:r>
            <a:endParaRPr lang="en-US" sz="20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4671AB6C-D4B8-4F11-8867-B5C2B23781F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94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JxkfFHuQxOdHkhV4PuS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xaux.K_RAGTaSfVHsQIo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uNUQq0R2yG8zXx2lD6w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zpMuKUS_6L2g3Lb5gVD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NYABDpRTW8WdvSOYYft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11001</TotalTime>
  <Words>1487</Words>
  <Application>Microsoft Office PowerPoint</Application>
  <PresentationFormat>Ekran Gösterisi (4:3)</PresentationFormat>
  <Paragraphs>510</Paragraphs>
  <Slides>28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0" baseType="lpstr">
      <vt:lpstr>Default Design</vt:lpstr>
      <vt:lpstr>think-cell Slide</vt:lpstr>
      <vt:lpstr>Slayt 1</vt:lpstr>
      <vt:lpstr>SMEs matter…</vt:lpstr>
      <vt:lpstr>Challenges for the SMEs </vt:lpstr>
      <vt:lpstr>SMEs in Turkey’s economy, 2014-2016</vt:lpstr>
      <vt:lpstr>Share of SMEs in foreign trade in TR, 2015 (TÜİK)</vt:lpstr>
      <vt:lpstr>Why GVC participation is essential</vt:lpstr>
      <vt:lpstr>TR SMEs mostly integrated to regional (European) VCs </vt:lpstr>
      <vt:lpstr>TR needs to increase high-tech exports</vt:lpstr>
      <vt:lpstr>Forward linkage signifying GVC participation declined in TR, while backward risen</vt:lpstr>
      <vt:lpstr>FDI facilitates GVC integration (forward linkages)</vt:lpstr>
      <vt:lpstr>SME integration to GVCs: Turkey</vt:lpstr>
      <vt:lpstr>Access to finance </vt:lpstr>
      <vt:lpstr>Financial inclusion:  Shares of the Credit provided to SMEs in Selected Countries, (2016) </vt:lpstr>
      <vt:lpstr>Digitalization and SMEs</vt:lpstr>
      <vt:lpstr>SMEs use internet less intensively</vt:lpstr>
      <vt:lpstr>Regulatory environment and the rule of law</vt:lpstr>
      <vt:lpstr>Turkey ranked 60-70 for years</vt:lpstr>
      <vt:lpstr>Action Plan by 107 articles</vt:lpstr>
      <vt:lpstr>Getting better in Doing Business index</vt:lpstr>
      <vt:lpstr>Rule of Law</vt:lpstr>
      <vt:lpstr>Needs to improve in Rule of Law index</vt:lpstr>
      <vt:lpstr>Turkey needs to decide where it stands</vt:lpstr>
      <vt:lpstr>SMEs and trade barriers</vt:lpstr>
      <vt:lpstr>SMEs voice in CU process</vt:lpstr>
      <vt:lpstr>Opportunities are mutual for EU and TR SMEs:  if trading framework between the EU and TR is enhanced </vt:lpstr>
      <vt:lpstr>Customs Union and SMEs</vt:lpstr>
      <vt:lpstr>The EU acquis directly relevant to SMEs </vt:lpstr>
      <vt:lpstr>Conclusions</vt:lpstr>
    </vt:vector>
  </TitlesOfParts>
  <Company>TEPAV Economc Policy Research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Esen Caglar</dc:creator>
  <cp:lastModifiedBy>Toshiba</cp:lastModifiedBy>
  <cp:revision>914</cp:revision>
  <cp:lastPrinted>2010-12-04T11:45:39Z</cp:lastPrinted>
  <dcterms:created xsi:type="dcterms:W3CDTF">2010-12-05T21:54:05Z</dcterms:created>
  <dcterms:modified xsi:type="dcterms:W3CDTF">2019-04-07T22:28:32Z</dcterms:modified>
</cp:coreProperties>
</file>